
<file path=[Content_Types].xml><?xml version="1.0" encoding="utf-8"?>
<Types xmlns="http://schemas.openxmlformats.org/package/2006/content-types">
  <Default Extension="emf" ContentType="image/x-em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handoutMasterIdLst>
    <p:handoutMasterId r:id="rId30"/>
  </p:handoutMasterIdLst>
  <p:sldIdLst>
    <p:sldId id="285" r:id="rId2"/>
    <p:sldId id="280" r:id="rId3"/>
    <p:sldId id="261" r:id="rId4"/>
    <p:sldId id="259" r:id="rId5"/>
    <p:sldId id="286" r:id="rId6"/>
    <p:sldId id="258" r:id="rId7"/>
    <p:sldId id="287" r:id="rId8"/>
    <p:sldId id="291" r:id="rId9"/>
    <p:sldId id="288" r:id="rId10"/>
    <p:sldId id="301" r:id="rId11"/>
    <p:sldId id="299" r:id="rId12"/>
    <p:sldId id="273" r:id="rId13"/>
    <p:sldId id="267" r:id="rId14"/>
    <p:sldId id="300" r:id="rId15"/>
    <p:sldId id="298" r:id="rId16"/>
    <p:sldId id="256" r:id="rId17"/>
    <p:sldId id="272" r:id="rId18"/>
    <p:sldId id="263" r:id="rId19"/>
    <p:sldId id="277" r:id="rId20"/>
    <p:sldId id="269" r:id="rId21"/>
    <p:sldId id="292" r:id="rId22"/>
    <p:sldId id="293" r:id="rId23"/>
    <p:sldId id="294" r:id="rId24"/>
    <p:sldId id="295" r:id="rId25"/>
    <p:sldId id="296" r:id="rId26"/>
    <p:sldId id="297" r:id="rId27"/>
    <p:sldId id="284"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33" autoAdjust="0"/>
    <p:restoredTop sz="94660"/>
  </p:normalViewPr>
  <p:slideViewPr>
    <p:cSldViewPr snapToGrid="0" showGuides="1">
      <p:cViewPr varScale="1">
        <p:scale>
          <a:sx n="81" d="100"/>
          <a:sy n="81" d="100"/>
        </p:scale>
        <p:origin x="499" y="67"/>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2020/7/13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7.jpeg>
</file>

<file path=ppt/media/image22.png>
</file>

<file path=ppt/media/image23.png>
</file>

<file path=ppt/media/image24.png>
</file>

<file path=ppt/media/image25.png>
</file>

<file path=ppt/media/image26.png>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FFEC2F-83CC-4F8B-8920-A60D1808F321}" type="datetimeFigureOut">
              <a:rPr lang="zh-CN" altLang="en-US" smtClean="0"/>
              <a:t>2020/7/13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9DD425-84E6-400A-A83D-642791EDFF7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B9DD425-84E6-400A-A83D-642791EDFF7A}" type="slidenum">
              <a:rPr kumimoji="0" lang="zh-CN" altLang="en-US" sz="1200" b="0" i="0" u="none" strike="noStrike" kern="1200" cap="none" spc="0" normalizeH="0" baseline="0" noProof="0" smtClean="0">
                <a:ln>
                  <a:noFill/>
                </a:ln>
                <a:solidFill>
                  <a:prstClr val="black"/>
                </a:solidFill>
                <a:effectLst/>
                <a:uLnTx/>
                <a:uFillTx/>
                <a:latin typeface="等线"/>
                <a:ea typeface="等线" pitchFamily="2" charset="-122"/>
                <a:cs typeface="+mn-cs"/>
              </a:rPr>
              <a:t>1</a:t>
            </a:fld>
            <a:endParaRPr kumimoji="0" lang="zh-CN" altLang="en-US" sz="1200" b="0" i="0" u="none" strike="noStrike" kern="1200" cap="none" spc="0" normalizeH="0" baseline="0" noProof="0">
              <a:ln>
                <a:noFill/>
              </a:ln>
              <a:solidFill>
                <a:prstClr val="black"/>
              </a:solidFill>
              <a:effectLst/>
              <a:uLnTx/>
              <a:uFillTx/>
              <a:latin typeface="等线"/>
              <a:ea typeface="等线"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10</a:t>
            </a:fld>
            <a:endParaRPr lang="zh-CN" altLang="en-US"/>
          </a:p>
        </p:txBody>
      </p:sp>
    </p:spTree>
    <p:extLst>
      <p:ext uri="{BB962C8B-B14F-4D97-AF65-F5344CB8AC3E}">
        <p14:creationId xmlns:p14="http://schemas.microsoft.com/office/powerpoint/2010/main" val="4110656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11</a:t>
            </a:fld>
            <a:endParaRPr lang="zh-CN" altLang="en-US"/>
          </a:p>
        </p:txBody>
      </p:sp>
    </p:spTree>
    <p:extLst>
      <p:ext uri="{BB962C8B-B14F-4D97-AF65-F5344CB8AC3E}">
        <p14:creationId xmlns:p14="http://schemas.microsoft.com/office/powerpoint/2010/main" val="3012716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12</a:t>
            </a:fld>
            <a:endParaRPr lang="zh-CN" altLang="en-US"/>
          </a:p>
        </p:txBody>
      </p:sp>
    </p:spTree>
    <p:extLst>
      <p:ext uri="{BB962C8B-B14F-4D97-AF65-F5344CB8AC3E}">
        <p14:creationId xmlns:p14="http://schemas.microsoft.com/office/powerpoint/2010/main" val="18956307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13</a:t>
            </a:fld>
            <a:endParaRPr lang="zh-CN" altLang="en-US"/>
          </a:p>
        </p:txBody>
      </p:sp>
    </p:spTree>
    <p:extLst>
      <p:ext uri="{BB962C8B-B14F-4D97-AF65-F5344CB8AC3E}">
        <p14:creationId xmlns:p14="http://schemas.microsoft.com/office/powerpoint/2010/main" val="78818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14</a:t>
            </a:fld>
            <a:endParaRPr lang="zh-CN" altLang="en-US"/>
          </a:p>
        </p:txBody>
      </p:sp>
    </p:spTree>
    <p:extLst>
      <p:ext uri="{BB962C8B-B14F-4D97-AF65-F5344CB8AC3E}">
        <p14:creationId xmlns:p14="http://schemas.microsoft.com/office/powerpoint/2010/main" val="1236484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9DD425-84E6-400A-A83D-642791EDFF7A}" type="slidenum">
              <a:rPr lang="zh-CN" altLang="en-US" smtClean="0"/>
              <a:t>16</a:t>
            </a:fld>
            <a:endParaRPr lang="zh-CN" altLang="en-US"/>
          </a:p>
        </p:txBody>
      </p:sp>
    </p:spTree>
    <p:extLst>
      <p:ext uri="{BB962C8B-B14F-4D97-AF65-F5344CB8AC3E}">
        <p14:creationId xmlns:p14="http://schemas.microsoft.com/office/powerpoint/2010/main" val="29623625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17</a:t>
            </a:fld>
            <a:endParaRPr lang="zh-CN" altLang="en-US"/>
          </a:p>
        </p:txBody>
      </p:sp>
    </p:spTree>
    <p:extLst>
      <p:ext uri="{BB962C8B-B14F-4D97-AF65-F5344CB8AC3E}">
        <p14:creationId xmlns:p14="http://schemas.microsoft.com/office/powerpoint/2010/main" val="25542742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18</a:t>
            </a:fld>
            <a:endParaRPr lang="zh-CN" altLang="en-US"/>
          </a:p>
        </p:txBody>
      </p:sp>
    </p:spTree>
    <p:extLst>
      <p:ext uri="{BB962C8B-B14F-4D97-AF65-F5344CB8AC3E}">
        <p14:creationId xmlns:p14="http://schemas.microsoft.com/office/powerpoint/2010/main" val="2783193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19</a:t>
            </a:fld>
            <a:endParaRPr lang="zh-CN" altLang="en-US"/>
          </a:p>
        </p:txBody>
      </p:sp>
    </p:spTree>
    <p:extLst>
      <p:ext uri="{BB962C8B-B14F-4D97-AF65-F5344CB8AC3E}">
        <p14:creationId xmlns:p14="http://schemas.microsoft.com/office/powerpoint/2010/main" val="1888860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9DD425-84E6-400A-A83D-642791EDFF7A}" type="slidenum">
              <a:rPr lang="zh-CN" altLang="en-US" smtClean="0"/>
              <a:t>20</a:t>
            </a:fld>
            <a:endParaRPr lang="zh-CN" altLang="en-US"/>
          </a:p>
        </p:txBody>
      </p:sp>
    </p:spTree>
    <p:extLst>
      <p:ext uri="{BB962C8B-B14F-4D97-AF65-F5344CB8AC3E}">
        <p14:creationId xmlns:p14="http://schemas.microsoft.com/office/powerpoint/2010/main" val="21487061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21</a:t>
            </a:fld>
            <a:endParaRPr lang="zh-CN" altLang="en-US"/>
          </a:p>
        </p:txBody>
      </p:sp>
    </p:spTree>
    <p:extLst>
      <p:ext uri="{BB962C8B-B14F-4D97-AF65-F5344CB8AC3E}">
        <p14:creationId xmlns:p14="http://schemas.microsoft.com/office/powerpoint/2010/main" val="2594949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27</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5</a:t>
            </a:fld>
            <a:endParaRPr lang="zh-CN" altLang="en-US"/>
          </a:p>
        </p:txBody>
      </p:sp>
    </p:spTree>
    <p:extLst>
      <p:ext uri="{BB962C8B-B14F-4D97-AF65-F5344CB8AC3E}">
        <p14:creationId xmlns:p14="http://schemas.microsoft.com/office/powerpoint/2010/main" val="28408993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7</a:t>
            </a:fld>
            <a:endParaRPr lang="zh-CN" altLang="en-US"/>
          </a:p>
        </p:txBody>
      </p:sp>
    </p:spTree>
    <p:extLst>
      <p:ext uri="{BB962C8B-B14F-4D97-AF65-F5344CB8AC3E}">
        <p14:creationId xmlns:p14="http://schemas.microsoft.com/office/powerpoint/2010/main" val="4008475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9DD425-84E6-400A-A83D-642791EDFF7A}" type="slidenum">
              <a:rPr lang="zh-CN" altLang="en-US" smtClean="0"/>
              <a:t>9</a:t>
            </a:fld>
            <a:endParaRPr lang="zh-CN" altLang="en-US"/>
          </a:p>
        </p:txBody>
      </p:sp>
    </p:spTree>
    <p:extLst>
      <p:ext uri="{BB962C8B-B14F-4D97-AF65-F5344CB8AC3E}">
        <p14:creationId xmlns:p14="http://schemas.microsoft.com/office/powerpoint/2010/main" val="3023881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4565067" y="2557814"/>
            <a:ext cx="3039585" cy="1957439"/>
          </a:xfrm>
          <a:custGeom>
            <a:avLst/>
            <a:gdLst>
              <a:gd name="connsiteX0" fmla="*/ 265001 w 3039585"/>
              <a:gd name="connsiteY0" fmla="*/ 144 h 1957439"/>
              <a:gd name="connsiteX1" fmla="*/ 464133 w 3039585"/>
              <a:gd name="connsiteY1" fmla="*/ 2823 h 1957439"/>
              <a:gd name="connsiteX2" fmla="*/ 2254833 w 3039585"/>
              <a:gd name="connsiteY2" fmla="*/ 21873 h 1957439"/>
              <a:gd name="connsiteX3" fmla="*/ 2712033 w 3039585"/>
              <a:gd name="connsiteY3" fmla="*/ 40923 h 1957439"/>
              <a:gd name="connsiteX4" fmla="*/ 2870783 w 3039585"/>
              <a:gd name="connsiteY4" fmla="*/ 59973 h 1957439"/>
              <a:gd name="connsiteX5" fmla="*/ 2940633 w 3039585"/>
              <a:gd name="connsiteY5" fmla="*/ 117123 h 1957439"/>
              <a:gd name="connsiteX6" fmla="*/ 2978733 w 3039585"/>
              <a:gd name="connsiteY6" fmla="*/ 206023 h 1957439"/>
              <a:gd name="connsiteX7" fmla="*/ 2991433 w 3039585"/>
              <a:gd name="connsiteY7" fmla="*/ 364773 h 1957439"/>
              <a:gd name="connsiteX8" fmla="*/ 3035883 w 3039585"/>
              <a:gd name="connsiteY8" fmla="*/ 1818923 h 1957439"/>
              <a:gd name="connsiteX9" fmla="*/ 2883483 w 3039585"/>
              <a:gd name="connsiteY9" fmla="*/ 1914173 h 1957439"/>
              <a:gd name="connsiteX10" fmla="*/ 2559633 w 3039585"/>
              <a:gd name="connsiteY10" fmla="*/ 1907823 h 1957439"/>
              <a:gd name="connsiteX11" fmla="*/ 1435683 w 3039585"/>
              <a:gd name="connsiteY11" fmla="*/ 1907823 h 1957439"/>
              <a:gd name="connsiteX12" fmla="*/ 286333 w 3039585"/>
              <a:gd name="connsiteY12" fmla="*/ 1952273 h 1957439"/>
              <a:gd name="connsiteX13" fmla="*/ 108533 w 3039585"/>
              <a:gd name="connsiteY13" fmla="*/ 1952273 h 1957439"/>
              <a:gd name="connsiteX14" fmla="*/ 32333 w 3039585"/>
              <a:gd name="connsiteY14" fmla="*/ 1914173 h 1957439"/>
              <a:gd name="connsiteX15" fmla="*/ 13283 w 3039585"/>
              <a:gd name="connsiteY15" fmla="*/ 1825273 h 1957439"/>
              <a:gd name="connsiteX16" fmla="*/ 583 w 3039585"/>
              <a:gd name="connsiteY16" fmla="*/ 1691923 h 1957439"/>
              <a:gd name="connsiteX17" fmla="*/ 32333 w 3039585"/>
              <a:gd name="connsiteY17" fmla="*/ 301273 h 1957439"/>
              <a:gd name="connsiteX18" fmla="*/ 51383 w 3039585"/>
              <a:gd name="connsiteY18" fmla="*/ 129823 h 1957439"/>
              <a:gd name="connsiteX19" fmla="*/ 95833 w 3039585"/>
              <a:gd name="connsiteY19" fmla="*/ 40923 h 1957439"/>
              <a:gd name="connsiteX20" fmla="*/ 197433 w 3039585"/>
              <a:gd name="connsiteY20" fmla="*/ 2823 h 1957439"/>
              <a:gd name="connsiteX21" fmla="*/ 265001 w 3039585"/>
              <a:gd name="connsiteY21" fmla="*/ 144 h 195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39585" h="1957439">
                <a:moveTo>
                  <a:pt x="265001" y="144"/>
                </a:moveTo>
                <a:cubicBezTo>
                  <a:pt x="348643" y="-749"/>
                  <a:pt x="464133" y="2823"/>
                  <a:pt x="464133" y="2823"/>
                </a:cubicBezTo>
                <a:lnTo>
                  <a:pt x="2254833" y="21873"/>
                </a:lnTo>
                <a:cubicBezTo>
                  <a:pt x="2629483" y="28223"/>
                  <a:pt x="2609375" y="34573"/>
                  <a:pt x="2712033" y="40923"/>
                </a:cubicBezTo>
                <a:cubicBezTo>
                  <a:pt x="2814691" y="47273"/>
                  <a:pt x="2832683" y="47273"/>
                  <a:pt x="2870783" y="59973"/>
                </a:cubicBezTo>
                <a:cubicBezTo>
                  <a:pt x="2908883" y="72673"/>
                  <a:pt x="2922641" y="92781"/>
                  <a:pt x="2940633" y="117123"/>
                </a:cubicBezTo>
                <a:cubicBezTo>
                  <a:pt x="2958625" y="141465"/>
                  <a:pt x="2970266" y="164748"/>
                  <a:pt x="2978733" y="206023"/>
                </a:cubicBezTo>
                <a:cubicBezTo>
                  <a:pt x="2987200" y="247298"/>
                  <a:pt x="2981908" y="95956"/>
                  <a:pt x="2991433" y="364773"/>
                </a:cubicBezTo>
                <a:cubicBezTo>
                  <a:pt x="3000958" y="633590"/>
                  <a:pt x="3053875" y="1722615"/>
                  <a:pt x="3035883" y="1818923"/>
                </a:cubicBezTo>
                <a:cubicBezTo>
                  <a:pt x="3017891" y="1915231"/>
                  <a:pt x="2962858" y="1899356"/>
                  <a:pt x="2883483" y="1914173"/>
                </a:cubicBezTo>
                <a:cubicBezTo>
                  <a:pt x="2808341" y="1918406"/>
                  <a:pt x="2559633" y="1907823"/>
                  <a:pt x="2559633" y="1907823"/>
                </a:cubicBezTo>
                <a:lnTo>
                  <a:pt x="1435683" y="1907823"/>
                </a:lnTo>
                <a:cubicBezTo>
                  <a:pt x="1056800" y="1915231"/>
                  <a:pt x="507525" y="1944865"/>
                  <a:pt x="286333" y="1952273"/>
                </a:cubicBezTo>
                <a:cubicBezTo>
                  <a:pt x="65141" y="1959681"/>
                  <a:pt x="150866" y="1958623"/>
                  <a:pt x="108533" y="1952273"/>
                </a:cubicBezTo>
                <a:cubicBezTo>
                  <a:pt x="66200" y="1945923"/>
                  <a:pt x="48208" y="1935340"/>
                  <a:pt x="32333" y="1914173"/>
                </a:cubicBezTo>
                <a:cubicBezTo>
                  <a:pt x="16458" y="1893006"/>
                  <a:pt x="18575" y="1862315"/>
                  <a:pt x="13283" y="1825273"/>
                </a:cubicBezTo>
                <a:cubicBezTo>
                  <a:pt x="7991" y="1788231"/>
                  <a:pt x="-2592" y="1945923"/>
                  <a:pt x="583" y="1691923"/>
                </a:cubicBezTo>
                <a:cubicBezTo>
                  <a:pt x="3758" y="1437923"/>
                  <a:pt x="23866" y="561623"/>
                  <a:pt x="32333" y="301273"/>
                </a:cubicBezTo>
                <a:cubicBezTo>
                  <a:pt x="40800" y="40923"/>
                  <a:pt x="40800" y="172156"/>
                  <a:pt x="51383" y="129823"/>
                </a:cubicBezTo>
                <a:cubicBezTo>
                  <a:pt x="61966" y="87490"/>
                  <a:pt x="71491" y="62090"/>
                  <a:pt x="95833" y="40923"/>
                </a:cubicBezTo>
                <a:cubicBezTo>
                  <a:pt x="120175" y="19756"/>
                  <a:pt x="136050" y="9173"/>
                  <a:pt x="197433" y="2823"/>
                </a:cubicBezTo>
                <a:cubicBezTo>
                  <a:pt x="212779" y="1236"/>
                  <a:pt x="237121" y="442"/>
                  <a:pt x="265001" y="144"/>
                </a:cubicBezTo>
                <a:close/>
              </a:path>
            </a:pathLst>
          </a:custGeom>
        </p:spPr>
        <p:txBody>
          <a:bodyPr wrap="square">
            <a:noAutofit/>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5166360" y="2890310"/>
            <a:ext cx="1902440" cy="1859149"/>
          </a:xfrm>
          <a:custGeom>
            <a:avLst/>
            <a:gdLst>
              <a:gd name="connsiteX0" fmla="*/ 923911 w 1902440"/>
              <a:gd name="connsiteY0" fmla="*/ 5 h 1859149"/>
              <a:gd name="connsiteX1" fmla="*/ 1205865 w 1902440"/>
              <a:gd name="connsiteY1" fmla="*/ 38402 h 1859149"/>
              <a:gd name="connsiteX2" fmla="*/ 1501140 w 1902440"/>
              <a:gd name="connsiteY2" fmla="*/ 186040 h 1859149"/>
              <a:gd name="connsiteX3" fmla="*/ 1753553 w 1902440"/>
              <a:gd name="connsiteY3" fmla="*/ 386065 h 1859149"/>
              <a:gd name="connsiteX4" fmla="*/ 1872615 w 1902440"/>
              <a:gd name="connsiteY4" fmla="*/ 743252 h 1859149"/>
              <a:gd name="connsiteX5" fmla="*/ 1891665 w 1902440"/>
              <a:gd name="connsiteY5" fmla="*/ 1152827 h 1859149"/>
              <a:gd name="connsiteX6" fmla="*/ 1729740 w 1902440"/>
              <a:gd name="connsiteY6" fmla="*/ 1524302 h 1859149"/>
              <a:gd name="connsiteX7" fmla="*/ 1482090 w 1902440"/>
              <a:gd name="connsiteY7" fmla="*/ 1710040 h 1859149"/>
              <a:gd name="connsiteX8" fmla="*/ 1129665 w 1902440"/>
              <a:gd name="connsiteY8" fmla="*/ 1833865 h 1859149"/>
              <a:gd name="connsiteX9" fmla="*/ 801053 w 1902440"/>
              <a:gd name="connsiteY9" fmla="*/ 1843390 h 1859149"/>
              <a:gd name="connsiteX10" fmla="*/ 343853 w 1902440"/>
              <a:gd name="connsiteY10" fmla="*/ 1657652 h 1859149"/>
              <a:gd name="connsiteX11" fmla="*/ 77153 w 1902440"/>
              <a:gd name="connsiteY11" fmla="*/ 1300465 h 1859149"/>
              <a:gd name="connsiteX12" fmla="*/ 953 w 1902440"/>
              <a:gd name="connsiteY12" fmla="*/ 824215 h 1859149"/>
              <a:gd name="connsiteX13" fmla="*/ 115253 w 1902440"/>
              <a:gd name="connsiteY13" fmla="*/ 500365 h 1859149"/>
              <a:gd name="connsiteX14" fmla="*/ 267653 w 1902440"/>
              <a:gd name="connsiteY14" fmla="*/ 257477 h 1859149"/>
              <a:gd name="connsiteX15" fmla="*/ 477203 w 1902440"/>
              <a:gd name="connsiteY15" fmla="*/ 124127 h 1859149"/>
              <a:gd name="connsiteX16" fmla="*/ 829628 w 1902440"/>
              <a:gd name="connsiteY16" fmla="*/ 5065 h 1859149"/>
              <a:gd name="connsiteX17" fmla="*/ 923911 w 1902440"/>
              <a:gd name="connsiteY17" fmla="*/ 5 h 1859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02440" h="1859149">
                <a:moveTo>
                  <a:pt x="923911" y="5"/>
                </a:moveTo>
                <a:cubicBezTo>
                  <a:pt x="1020575" y="302"/>
                  <a:pt x="1121926" y="15780"/>
                  <a:pt x="1205865" y="38402"/>
                </a:cubicBezTo>
                <a:cubicBezTo>
                  <a:pt x="1317784" y="68564"/>
                  <a:pt x="1409859" y="128096"/>
                  <a:pt x="1501140" y="186040"/>
                </a:cubicBezTo>
                <a:cubicBezTo>
                  <a:pt x="1592421" y="243984"/>
                  <a:pt x="1691641" y="293196"/>
                  <a:pt x="1753553" y="386065"/>
                </a:cubicBezTo>
                <a:cubicBezTo>
                  <a:pt x="1815465" y="478934"/>
                  <a:pt x="1849596" y="615458"/>
                  <a:pt x="1872615" y="743252"/>
                </a:cubicBezTo>
                <a:cubicBezTo>
                  <a:pt x="1895634" y="871046"/>
                  <a:pt x="1915478" y="1022652"/>
                  <a:pt x="1891665" y="1152827"/>
                </a:cubicBezTo>
                <a:cubicBezTo>
                  <a:pt x="1867852" y="1283002"/>
                  <a:pt x="1798002" y="1431433"/>
                  <a:pt x="1729740" y="1524302"/>
                </a:cubicBezTo>
                <a:cubicBezTo>
                  <a:pt x="1661478" y="1617171"/>
                  <a:pt x="1582103" y="1658446"/>
                  <a:pt x="1482090" y="1710040"/>
                </a:cubicBezTo>
                <a:cubicBezTo>
                  <a:pt x="1382077" y="1761634"/>
                  <a:pt x="1243171" y="1811640"/>
                  <a:pt x="1129665" y="1833865"/>
                </a:cubicBezTo>
                <a:cubicBezTo>
                  <a:pt x="1016159" y="1856090"/>
                  <a:pt x="932022" y="1872759"/>
                  <a:pt x="801053" y="1843390"/>
                </a:cubicBezTo>
                <a:cubicBezTo>
                  <a:pt x="670084" y="1814021"/>
                  <a:pt x="464503" y="1748139"/>
                  <a:pt x="343853" y="1657652"/>
                </a:cubicBezTo>
                <a:cubicBezTo>
                  <a:pt x="223203" y="1567165"/>
                  <a:pt x="134303" y="1439371"/>
                  <a:pt x="77153" y="1300465"/>
                </a:cubicBezTo>
                <a:cubicBezTo>
                  <a:pt x="20003" y="1161559"/>
                  <a:pt x="-5397" y="957565"/>
                  <a:pt x="953" y="824215"/>
                </a:cubicBezTo>
                <a:cubicBezTo>
                  <a:pt x="7303" y="690865"/>
                  <a:pt x="70803" y="594821"/>
                  <a:pt x="115253" y="500365"/>
                </a:cubicBezTo>
                <a:cubicBezTo>
                  <a:pt x="159703" y="405909"/>
                  <a:pt x="210503" y="318596"/>
                  <a:pt x="267653" y="257477"/>
                </a:cubicBezTo>
                <a:cubicBezTo>
                  <a:pt x="324803" y="196358"/>
                  <a:pt x="383540" y="166196"/>
                  <a:pt x="477203" y="124127"/>
                </a:cubicBezTo>
                <a:cubicBezTo>
                  <a:pt x="570866" y="82058"/>
                  <a:pt x="708184" y="19352"/>
                  <a:pt x="829628" y="5065"/>
                </a:cubicBezTo>
                <a:cubicBezTo>
                  <a:pt x="859989" y="1493"/>
                  <a:pt x="891690" y="-94"/>
                  <a:pt x="923911" y="5"/>
                </a:cubicBezTo>
                <a:close/>
              </a:path>
            </a:pathLst>
          </a:custGeom>
        </p:spPr>
        <p:txBody>
          <a:bodyPr wrap="square">
            <a:noAutofit/>
          </a:bodyP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1638176" y="2035325"/>
            <a:ext cx="4093371" cy="2735863"/>
          </a:xfrm>
          <a:custGeom>
            <a:avLst/>
            <a:gdLst>
              <a:gd name="connsiteX0" fmla="*/ 1528887 w 4093371"/>
              <a:gd name="connsiteY0" fmla="*/ 169 h 2735863"/>
              <a:gd name="connsiteX1" fmla="*/ 1729864 w 4093371"/>
              <a:gd name="connsiteY1" fmla="*/ 14456 h 2735863"/>
              <a:gd name="connsiteX2" fmla="*/ 2065144 w 4093371"/>
              <a:gd name="connsiteY2" fmla="*/ 143996 h 2735863"/>
              <a:gd name="connsiteX3" fmla="*/ 2392804 w 4093371"/>
              <a:gd name="connsiteY3" fmla="*/ 372596 h 2735863"/>
              <a:gd name="connsiteX4" fmla="*/ 2598544 w 4093371"/>
              <a:gd name="connsiteY4" fmla="*/ 692636 h 2735863"/>
              <a:gd name="connsiteX5" fmla="*/ 2735704 w 4093371"/>
              <a:gd name="connsiteY5" fmla="*/ 1020296 h 2735863"/>
              <a:gd name="connsiteX6" fmla="*/ 2796664 w 4093371"/>
              <a:gd name="connsiteY6" fmla="*/ 1203176 h 2735863"/>
              <a:gd name="connsiteX7" fmla="*/ 2971924 w 4093371"/>
              <a:gd name="connsiteY7" fmla="*/ 1187936 h 2735863"/>
              <a:gd name="connsiteX8" fmla="*/ 3284344 w 4093371"/>
              <a:gd name="connsiteY8" fmla="*/ 1157456 h 2735863"/>
              <a:gd name="connsiteX9" fmla="*/ 3612004 w 4093371"/>
              <a:gd name="connsiteY9" fmla="*/ 1271756 h 2735863"/>
              <a:gd name="connsiteX10" fmla="*/ 3787264 w 4093371"/>
              <a:gd name="connsiteY10" fmla="*/ 1401296 h 2735863"/>
              <a:gd name="connsiteX11" fmla="*/ 4000624 w 4093371"/>
              <a:gd name="connsiteY11" fmla="*/ 1713716 h 2735863"/>
              <a:gd name="connsiteX12" fmla="*/ 4092064 w 4093371"/>
              <a:gd name="connsiteY12" fmla="*/ 2132816 h 2735863"/>
              <a:gd name="connsiteX13" fmla="*/ 3939664 w 4093371"/>
              <a:gd name="connsiteY13" fmla="*/ 2437616 h 2735863"/>
              <a:gd name="connsiteX14" fmla="*/ 3779644 w 4093371"/>
              <a:gd name="connsiteY14" fmla="*/ 2574776 h 2735863"/>
              <a:gd name="connsiteX15" fmla="*/ 3337684 w 4093371"/>
              <a:gd name="connsiteY15" fmla="*/ 2658596 h 2735863"/>
              <a:gd name="connsiteX16" fmla="*/ 2987164 w 4093371"/>
              <a:gd name="connsiteY16" fmla="*/ 2605256 h 2735863"/>
              <a:gd name="connsiteX17" fmla="*/ 2552824 w 4093371"/>
              <a:gd name="connsiteY17" fmla="*/ 2582396 h 2735863"/>
              <a:gd name="connsiteX18" fmla="*/ 1889884 w 4093371"/>
              <a:gd name="connsiteY18" fmla="*/ 2605256 h 2735863"/>
              <a:gd name="connsiteX19" fmla="*/ 1333624 w 4093371"/>
              <a:gd name="connsiteY19" fmla="*/ 2658596 h 2735863"/>
              <a:gd name="connsiteX20" fmla="*/ 838324 w 4093371"/>
              <a:gd name="connsiteY20" fmla="*/ 2734796 h 2735863"/>
              <a:gd name="connsiteX21" fmla="*/ 434464 w 4093371"/>
              <a:gd name="connsiteY21" fmla="*/ 2689076 h 2735863"/>
              <a:gd name="connsiteX22" fmla="*/ 106804 w 4093371"/>
              <a:gd name="connsiteY22" fmla="*/ 2506196 h 2735863"/>
              <a:gd name="connsiteX23" fmla="*/ 124 w 4093371"/>
              <a:gd name="connsiteY23" fmla="*/ 2117576 h 2735863"/>
              <a:gd name="connsiteX24" fmla="*/ 122044 w 4093371"/>
              <a:gd name="connsiteY24" fmla="*/ 1881356 h 2735863"/>
              <a:gd name="connsiteX25" fmla="*/ 358264 w 4093371"/>
              <a:gd name="connsiteY25" fmla="*/ 1751816 h 2735863"/>
              <a:gd name="connsiteX26" fmla="*/ 602104 w 4093371"/>
              <a:gd name="connsiteY26" fmla="*/ 1660376 h 2735863"/>
              <a:gd name="connsiteX27" fmla="*/ 487804 w 4093371"/>
              <a:gd name="connsiteY27" fmla="*/ 1180316 h 2735863"/>
              <a:gd name="connsiteX28" fmla="*/ 556384 w 4093371"/>
              <a:gd name="connsiteY28" fmla="*/ 662156 h 2735863"/>
              <a:gd name="connsiteX29" fmla="*/ 838324 w 4093371"/>
              <a:gd name="connsiteY29" fmla="*/ 250676 h 2735863"/>
              <a:gd name="connsiteX30" fmla="*/ 1310764 w 4093371"/>
              <a:gd name="connsiteY30" fmla="*/ 29696 h 2735863"/>
              <a:gd name="connsiteX31" fmla="*/ 1528887 w 4093371"/>
              <a:gd name="connsiteY31" fmla="*/ 169 h 2735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093371" h="2735863">
                <a:moveTo>
                  <a:pt x="1528887" y="169"/>
                </a:moveTo>
                <a:cubicBezTo>
                  <a:pt x="1599372" y="-1101"/>
                  <a:pt x="1666999" y="4931"/>
                  <a:pt x="1729864" y="14456"/>
                </a:cubicBezTo>
                <a:cubicBezTo>
                  <a:pt x="1855594" y="33506"/>
                  <a:pt x="1954654" y="84306"/>
                  <a:pt x="2065144" y="143996"/>
                </a:cubicBezTo>
                <a:cubicBezTo>
                  <a:pt x="2175634" y="203686"/>
                  <a:pt x="2303904" y="281156"/>
                  <a:pt x="2392804" y="372596"/>
                </a:cubicBezTo>
                <a:cubicBezTo>
                  <a:pt x="2481704" y="464036"/>
                  <a:pt x="2541394" y="584686"/>
                  <a:pt x="2598544" y="692636"/>
                </a:cubicBezTo>
                <a:cubicBezTo>
                  <a:pt x="2655694" y="800586"/>
                  <a:pt x="2702684" y="935206"/>
                  <a:pt x="2735704" y="1020296"/>
                </a:cubicBezTo>
                <a:cubicBezTo>
                  <a:pt x="2768724" y="1105386"/>
                  <a:pt x="2757294" y="1175236"/>
                  <a:pt x="2796664" y="1203176"/>
                </a:cubicBezTo>
                <a:cubicBezTo>
                  <a:pt x="2836034" y="1231116"/>
                  <a:pt x="2971924" y="1187936"/>
                  <a:pt x="2971924" y="1187936"/>
                </a:cubicBezTo>
                <a:cubicBezTo>
                  <a:pt x="3053204" y="1180316"/>
                  <a:pt x="3177664" y="1143486"/>
                  <a:pt x="3284344" y="1157456"/>
                </a:cubicBezTo>
                <a:cubicBezTo>
                  <a:pt x="3391024" y="1171426"/>
                  <a:pt x="3528184" y="1231116"/>
                  <a:pt x="3612004" y="1271756"/>
                </a:cubicBezTo>
                <a:cubicBezTo>
                  <a:pt x="3695824" y="1312396"/>
                  <a:pt x="3722494" y="1327636"/>
                  <a:pt x="3787264" y="1401296"/>
                </a:cubicBezTo>
                <a:cubicBezTo>
                  <a:pt x="3852034" y="1474956"/>
                  <a:pt x="3949824" y="1591796"/>
                  <a:pt x="4000624" y="1713716"/>
                </a:cubicBezTo>
                <a:cubicBezTo>
                  <a:pt x="4051424" y="1835636"/>
                  <a:pt x="4102224" y="2012166"/>
                  <a:pt x="4092064" y="2132816"/>
                </a:cubicBezTo>
                <a:cubicBezTo>
                  <a:pt x="4081904" y="2253466"/>
                  <a:pt x="3991734" y="2363956"/>
                  <a:pt x="3939664" y="2437616"/>
                </a:cubicBezTo>
                <a:cubicBezTo>
                  <a:pt x="3887594" y="2511276"/>
                  <a:pt x="3879974" y="2537946"/>
                  <a:pt x="3779644" y="2574776"/>
                </a:cubicBezTo>
                <a:cubicBezTo>
                  <a:pt x="3679314" y="2611606"/>
                  <a:pt x="3469764" y="2653516"/>
                  <a:pt x="3337684" y="2658596"/>
                </a:cubicBezTo>
                <a:cubicBezTo>
                  <a:pt x="3205604" y="2663676"/>
                  <a:pt x="3117974" y="2617956"/>
                  <a:pt x="2987164" y="2605256"/>
                </a:cubicBezTo>
                <a:cubicBezTo>
                  <a:pt x="2856354" y="2592556"/>
                  <a:pt x="2735704" y="2582396"/>
                  <a:pt x="2552824" y="2582396"/>
                </a:cubicBezTo>
                <a:cubicBezTo>
                  <a:pt x="2369944" y="2582396"/>
                  <a:pt x="2093084" y="2592556"/>
                  <a:pt x="1889884" y="2605256"/>
                </a:cubicBezTo>
                <a:cubicBezTo>
                  <a:pt x="1686684" y="2617956"/>
                  <a:pt x="1508884" y="2637006"/>
                  <a:pt x="1333624" y="2658596"/>
                </a:cubicBezTo>
                <a:cubicBezTo>
                  <a:pt x="1158364" y="2680186"/>
                  <a:pt x="988184" y="2729716"/>
                  <a:pt x="838324" y="2734796"/>
                </a:cubicBezTo>
                <a:cubicBezTo>
                  <a:pt x="688464" y="2739876"/>
                  <a:pt x="556384" y="2727176"/>
                  <a:pt x="434464" y="2689076"/>
                </a:cubicBezTo>
                <a:cubicBezTo>
                  <a:pt x="312544" y="2650976"/>
                  <a:pt x="179194" y="2601446"/>
                  <a:pt x="106804" y="2506196"/>
                </a:cubicBezTo>
                <a:cubicBezTo>
                  <a:pt x="34414" y="2410946"/>
                  <a:pt x="-2416" y="2221716"/>
                  <a:pt x="124" y="2117576"/>
                </a:cubicBezTo>
                <a:cubicBezTo>
                  <a:pt x="2664" y="2013436"/>
                  <a:pt x="62354" y="1942316"/>
                  <a:pt x="122044" y="1881356"/>
                </a:cubicBezTo>
                <a:cubicBezTo>
                  <a:pt x="181734" y="1820396"/>
                  <a:pt x="276984" y="1781026"/>
                  <a:pt x="358264" y="1751816"/>
                </a:cubicBezTo>
                <a:cubicBezTo>
                  <a:pt x="439544" y="1722606"/>
                  <a:pt x="580514" y="1755626"/>
                  <a:pt x="602104" y="1660376"/>
                </a:cubicBezTo>
                <a:cubicBezTo>
                  <a:pt x="623694" y="1565126"/>
                  <a:pt x="495424" y="1346686"/>
                  <a:pt x="487804" y="1180316"/>
                </a:cubicBezTo>
                <a:cubicBezTo>
                  <a:pt x="480184" y="1013946"/>
                  <a:pt x="497964" y="817096"/>
                  <a:pt x="556384" y="662156"/>
                </a:cubicBezTo>
                <a:cubicBezTo>
                  <a:pt x="614804" y="507216"/>
                  <a:pt x="712594" y="356086"/>
                  <a:pt x="838324" y="250676"/>
                </a:cubicBezTo>
                <a:cubicBezTo>
                  <a:pt x="964054" y="145266"/>
                  <a:pt x="1162174" y="69066"/>
                  <a:pt x="1310764" y="29696"/>
                </a:cubicBezTo>
                <a:cubicBezTo>
                  <a:pt x="1385059" y="10011"/>
                  <a:pt x="1458402" y="1439"/>
                  <a:pt x="1528887" y="169"/>
                </a:cubicBezTo>
                <a:close/>
              </a:path>
            </a:pathLst>
          </a:custGeom>
        </p:spPr>
        <p:txBody>
          <a:bodyPr wrap="square">
            <a:noAutofit/>
          </a:bodyPr>
          <a:lstStyle/>
          <a:p>
            <a:endParaRPr lang="zh-CN" altLang="en-US"/>
          </a:p>
        </p:txBody>
      </p:sp>
      <p:sp>
        <p:nvSpPr>
          <p:cNvPr id="9" name="图片占位符 8"/>
          <p:cNvSpPr>
            <a:spLocks noGrp="1"/>
          </p:cNvSpPr>
          <p:nvPr>
            <p:ph type="pic" sz="quarter" idx="11"/>
          </p:nvPr>
        </p:nvSpPr>
        <p:spPr>
          <a:xfrm>
            <a:off x="6700426" y="2035325"/>
            <a:ext cx="4093371" cy="2735863"/>
          </a:xfrm>
          <a:custGeom>
            <a:avLst/>
            <a:gdLst>
              <a:gd name="connsiteX0" fmla="*/ 1528887 w 4093371"/>
              <a:gd name="connsiteY0" fmla="*/ 169 h 2735863"/>
              <a:gd name="connsiteX1" fmla="*/ 1729864 w 4093371"/>
              <a:gd name="connsiteY1" fmla="*/ 14456 h 2735863"/>
              <a:gd name="connsiteX2" fmla="*/ 2065144 w 4093371"/>
              <a:gd name="connsiteY2" fmla="*/ 143996 h 2735863"/>
              <a:gd name="connsiteX3" fmla="*/ 2392804 w 4093371"/>
              <a:gd name="connsiteY3" fmla="*/ 372596 h 2735863"/>
              <a:gd name="connsiteX4" fmla="*/ 2598544 w 4093371"/>
              <a:gd name="connsiteY4" fmla="*/ 692636 h 2735863"/>
              <a:gd name="connsiteX5" fmla="*/ 2735704 w 4093371"/>
              <a:gd name="connsiteY5" fmla="*/ 1020296 h 2735863"/>
              <a:gd name="connsiteX6" fmla="*/ 2796664 w 4093371"/>
              <a:gd name="connsiteY6" fmla="*/ 1203176 h 2735863"/>
              <a:gd name="connsiteX7" fmla="*/ 2971924 w 4093371"/>
              <a:gd name="connsiteY7" fmla="*/ 1187936 h 2735863"/>
              <a:gd name="connsiteX8" fmla="*/ 3284344 w 4093371"/>
              <a:gd name="connsiteY8" fmla="*/ 1157456 h 2735863"/>
              <a:gd name="connsiteX9" fmla="*/ 3612004 w 4093371"/>
              <a:gd name="connsiteY9" fmla="*/ 1271756 h 2735863"/>
              <a:gd name="connsiteX10" fmla="*/ 3787264 w 4093371"/>
              <a:gd name="connsiteY10" fmla="*/ 1401296 h 2735863"/>
              <a:gd name="connsiteX11" fmla="*/ 4000624 w 4093371"/>
              <a:gd name="connsiteY11" fmla="*/ 1713716 h 2735863"/>
              <a:gd name="connsiteX12" fmla="*/ 4092064 w 4093371"/>
              <a:gd name="connsiteY12" fmla="*/ 2132816 h 2735863"/>
              <a:gd name="connsiteX13" fmla="*/ 3939664 w 4093371"/>
              <a:gd name="connsiteY13" fmla="*/ 2437616 h 2735863"/>
              <a:gd name="connsiteX14" fmla="*/ 3779644 w 4093371"/>
              <a:gd name="connsiteY14" fmla="*/ 2574776 h 2735863"/>
              <a:gd name="connsiteX15" fmla="*/ 3337684 w 4093371"/>
              <a:gd name="connsiteY15" fmla="*/ 2658596 h 2735863"/>
              <a:gd name="connsiteX16" fmla="*/ 2987164 w 4093371"/>
              <a:gd name="connsiteY16" fmla="*/ 2605256 h 2735863"/>
              <a:gd name="connsiteX17" fmla="*/ 2552824 w 4093371"/>
              <a:gd name="connsiteY17" fmla="*/ 2582396 h 2735863"/>
              <a:gd name="connsiteX18" fmla="*/ 1889884 w 4093371"/>
              <a:gd name="connsiteY18" fmla="*/ 2605256 h 2735863"/>
              <a:gd name="connsiteX19" fmla="*/ 1333624 w 4093371"/>
              <a:gd name="connsiteY19" fmla="*/ 2658596 h 2735863"/>
              <a:gd name="connsiteX20" fmla="*/ 838324 w 4093371"/>
              <a:gd name="connsiteY20" fmla="*/ 2734796 h 2735863"/>
              <a:gd name="connsiteX21" fmla="*/ 434464 w 4093371"/>
              <a:gd name="connsiteY21" fmla="*/ 2689076 h 2735863"/>
              <a:gd name="connsiteX22" fmla="*/ 106804 w 4093371"/>
              <a:gd name="connsiteY22" fmla="*/ 2506196 h 2735863"/>
              <a:gd name="connsiteX23" fmla="*/ 124 w 4093371"/>
              <a:gd name="connsiteY23" fmla="*/ 2117576 h 2735863"/>
              <a:gd name="connsiteX24" fmla="*/ 122044 w 4093371"/>
              <a:gd name="connsiteY24" fmla="*/ 1881356 h 2735863"/>
              <a:gd name="connsiteX25" fmla="*/ 358264 w 4093371"/>
              <a:gd name="connsiteY25" fmla="*/ 1751816 h 2735863"/>
              <a:gd name="connsiteX26" fmla="*/ 602104 w 4093371"/>
              <a:gd name="connsiteY26" fmla="*/ 1660376 h 2735863"/>
              <a:gd name="connsiteX27" fmla="*/ 487804 w 4093371"/>
              <a:gd name="connsiteY27" fmla="*/ 1180316 h 2735863"/>
              <a:gd name="connsiteX28" fmla="*/ 556384 w 4093371"/>
              <a:gd name="connsiteY28" fmla="*/ 662156 h 2735863"/>
              <a:gd name="connsiteX29" fmla="*/ 838324 w 4093371"/>
              <a:gd name="connsiteY29" fmla="*/ 250676 h 2735863"/>
              <a:gd name="connsiteX30" fmla="*/ 1310764 w 4093371"/>
              <a:gd name="connsiteY30" fmla="*/ 29696 h 2735863"/>
              <a:gd name="connsiteX31" fmla="*/ 1528887 w 4093371"/>
              <a:gd name="connsiteY31" fmla="*/ 169 h 2735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093371" h="2735863">
                <a:moveTo>
                  <a:pt x="1528887" y="169"/>
                </a:moveTo>
                <a:cubicBezTo>
                  <a:pt x="1599372" y="-1101"/>
                  <a:pt x="1666999" y="4931"/>
                  <a:pt x="1729864" y="14456"/>
                </a:cubicBezTo>
                <a:cubicBezTo>
                  <a:pt x="1855594" y="33506"/>
                  <a:pt x="1954654" y="84306"/>
                  <a:pt x="2065144" y="143996"/>
                </a:cubicBezTo>
                <a:cubicBezTo>
                  <a:pt x="2175634" y="203686"/>
                  <a:pt x="2303904" y="281156"/>
                  <a:pt x="2392804" y="372596"/>
                </a:cubicBezTo>
                <a:cubicBezTo>
                  <a:pt x="2481704" y="464036"/>
                  <a:pt x="2541394" y="584686"/>
                  <a:pt x="2598544" y="692636"/>
                </a:cubicBezTo>
                <a:cubicBezTo>
                  <a:pt x="2655694" y="800586"/>
                  <a:pt x="2702684" y="935206"/>
                  <a:pt x="2735704" y="1020296"/>
                </a:cubicBezTo>
                <a:cubicBezTo>
                  <a:pt x="2768724" y="1105386"/>
                  <a:pt x="2757294" y="1175236"/>
                  <a:pt x="2796664" y="1203176"/>
                </a:cubicBezTo>
                <a:cubicBezTo>
                  <a:pt x="2836034" y="1231116"/>
                  <a:pt x="2971924" y="1187936"/>
                  <a:pt x="2971924" y="1187936"/>
                </a:cubicBezTo>
                <a:cubicBezTo>
                  <a:pt x="3053204" y="1180316"/>
                  <a:pt x="3177664" y="1143486"/>
                  <a:pt x="3284344" y="1157456"/>
                </a:cubicBezTo>
                <a:cubicBezTo>
                  <a:pt x="3391024" y="1171426"/>
                  <a:pt x="3528184" y="1231116"/>
                  <a:pt x="3612004" y="1271756"/>
                </a:cubicBezTo>
                <a:cubicBezTo>
                  <a:pt x="3695824" y="1312396"/>
                  <a:pt x="3722494" y="1327636"/>
                  <a:pt x="3787264" y="1401296"/>
                </a:cubicBezTo>
                <a:cubicBezTo>
                  <a:pt x="3852034" y="1474956"/>
                  <a:pt x="3949824" y="1591796"/>
                  <a:pt x="4000624" y="1713716"/>
                </a:cubicBezTo>
                <a:cubicBezTo>
                  <a:pt x="4051424" y="1835636"/>
                  <a:pt x="4102224" y="2012166"/>
                  <a:pt x="4092064" y="2132816"/>
                </a:cubicBezTo>
                <a:cubicBezTo>
                  <a:pt x="4081904" y="2253466"/>
                  <a:pt x="3991734" y="2363956"/>
                  <a:pt x="3939664" y="2437616"/>
                </a:cubicBezTo>
                <a:cubicBezTo>
                  <a:pt x="3887594" y="2511276"/>
                  <a:pt x="3879974" y="2537946"/>
                  <a:pt x="3779644" y="2574776"/>
                </a:cubicBezTo>
                <a:cubicBezTo>
                  <a:pt x="3679314" y="2611606"/>
                  <a:pt x="3469764" y="2653516"/>
                  <a:pt x="3337684" y="2658596"/>
                </a:cubicBezTo>
                <a:cubicBezTo>
                  <a:pt x="3205604" y="2663676"/>
                  <a:pt x="3117974" y="2617956"/>
                  <a:pt x="2987164" y="2605256"/>
                </a:cubicBezTo>
                <a:cubicBezTo>
                  <a:pt x="2856354" y="2592556"/>
                  <a:pt x="2735704" y="2582396"/>
                  <a:pt x="2552824" y="2582396"/>
                </a:cubicBezTo>
                <a:cubicBezTo>
                  <a:pt x="2369944" y="2582396"/>
                  <a:pt x="2093084" y="2592556"/>
                  <a:pt x="1889884" y="2605256"/>
                </a:cubicBezTo>
                <a:cubicBezTo>
                  <a:pt x="1686684" y="2617956"/>
                  <a:pt x="1508884" y="2637006"/>
                  <a:pt x="1333624" y="2658596"/>
                </a:cubicBezTo>
                <a:cubicBezTo>
                  <a:pt x="1158364" y="2680186"/>
                  <a:pt x="988184" y="2729716"/>
                  <a:pt x="838324" y="2734796"/>
                </a:cubicBezTo>
                <a:cubicBezTo>
                  <a:pt x="688464" y="2739876"/>
                  <a:pt x="556384" y="2727176"/>
                  <a:pt x="434464" y="2689076"/>
                </a:cubicBezTo>
                <a:cubicBezTo>
                  <a:pt x="312544" y="2650976"/>
                  <a:pt x="179194" y="2601446"/>
                  <a:pt x="106804" y="2506196"/>
                </a:cubicBezTo>
                <a:cubicBezTo>
                  <a:pt x="34414" y="2410946"/>
                  <a:pt x="-2416" y="2221716"/>
                  <a:pt x="124" y="2117576"/>
                </a:cubicBezTo>
                <a:cubicBezTo>
                  <a:pt x="2664" y="2013436"/>
                  <a:pt x="62354" y="1942316"/>
                  <a:pt x="122044" y="1881356"/>
                </a:cubicBezTo>
                <a:cubicBezTo>
                  <a:pt x="181734" y="1820396"/>
                  <a:pt x="276984" y="1781026"/>
                  <a:pt x="358264" y="1751816"/>
                </a:cubicBezTo>
                <a:cubicBezTo>
                  <a:pt x="439544" y="1722606"/>
                  <a:pt x="580514" y="1755626"/>
                  <a:pt x="602104" y="1660376"/>
                </a:cubicBezTo>
                <a:cubicBezTo>
                  <a:pt x="623694" y="1565126"/>
                  <a:pt x="495424" y="1346686"/>
                  <a:pt x="487804" y="1180316"/>
                </a:cubicBezTo>
                <a:cubicBezTo>
                  <a:pt x="480184" y="1013946"/>
                  <a:pt x="497964" y="817096"/>
                  <a:pt x="556384" y="662156"/>
                </a:cubicBezTo>
                <a:cubicBezTo>
                  <a:pt x="614804" y="507216"/>
                  <a:pt x="712594" y="356086"/>
                  <a:pt x="838324" y="250676"/>
                </a:cubicBezTo>
                <a:cubicBezTo>
                  <a:pt x="964054" y="145266"/>
                  <a:pt x="1162174" y="69066"/>
                  <a:pt x="1310764" y="29696"/>
                </a:cubicBezTo>
                <a:cubicBezTo>
                  <a:pt x="1385059" y="10011"/>
                  <a:pt x="1458402" y="1439"/>
                  <a:pt x="1528887" y="169"/>
                </a:cubicBezTo>
                <a:close/>
              </a:path>
            </a:pathLst>
          </a:custGeom>
        </p:spPr>
        <p:txBody>
          <a:bodyPr wrap="square">
            <a:noAutofit/>
          </a:bodyPr>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矩形 2"/>
          <p:cNvSpPr/>
          <p:nvPr userDrawn="1"/>
        </p:nvSpPr>
        <p:spPr>
          <a:xfrm>
            <a:off x="0" y="0"/>
            <a:ext cx="12192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6.emf"/><Relationship Id="rId4" Type="http://schemas.openxmlformats.org/officeDocument/2006/relationships/image" Target="../media/image3.emf"/></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6.emf"/><Relationship Id="rId4"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2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6.emf"/></Relationships>
</file>

<file path=ppt/slides/_rels/slide2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noEditPoints="1"/>
          </p:cNvSpPr>
          <p:nvPr/>
        </p:nvSpPr>
        <p:spPr bwMode="auto">
          <a:xfrm>
            <a:off x="2368203" y="1258631"/>
            <a:ext cx="559528" cy="531170"/>
          </a:xfrm>
          <a:custGeom>
            <a:avLst/>
            <a:gdLst>
              <a:gd name="T0" fmla="*/ 168 w 214"/>
              <a:gd name="T1" fmla="*/ 88 h 203"/>
              <a:gd name="T2" fmla="*/ 185 w 214"/>
              <a:gd name="T3" fmla="*/ 29 h 203"/>
              <a:gd name="T4" fmla="*/ 122 w 214"/>
              <a:gd name="T5" fmla="*/ 52 h 203"/>
              <a:gd name="T6" fmla="*/ 65 w 214"/>
              <a:gd name="T7" fmla="*/ 6 h 203"/>
              <a:gd name="T8" fmla="*/ 7 w 214"/>
              <a:gd name="T9" fmla="*/ 67 h 203"/>
              <a:gd name="T10" fmla="*/ 28 w 214"/>
              <a:gd name="T11" fmla="*/ 100 h 203"/>
              <a:gd name="T12" fmla="*/ 29 w 214"/>
              <a:gd name="T13" fmla="*/ 183 h 203"/>
              <a:gd name="T14" fmla="*/ 95 w 214"/>
              <a:gd name="T15" fmla="*/ 154 h 203"/>
              <a:gd name="T16" fmla="*/ 121 w 214"/>
              <a:gd name="T17" fmla="*/ 197 h 203"/>
              <a:gd name="T18" fmla="*/ 208 w 214"/>
              <a:gd name="T19" fmla="*/ 149 h 203"/>
              <a:gd name="T20" fmla="*/ 171 w 214"/>
              <a:gd name="T21" fmla="*/ 59 h 203"/>
              <a:gd name="T22" fmla="*/ 179 w 214"/>
              <a:gd name="T23" fmla="*/ 41 h 203"/>
              <a:gd name="T24" fmla="*/ 144 w 214"/>
              <a:gd name="T25" fmla="*/ 54 h 203"/>
              <a:gd name="T26" fmla="*/ 169 w 214"/>
              <a:gd name="T27" fmla="*/ 64 h 203"/>
              <a:gd name="T28" fmla="*/ 143 w 214"/>
              <a:gd name="T29" fmla="*/ 54 h 203"/>
              <a:gd name="T30" fmla="*/ 138 w 214"/>
              <a:gd name="T31" fmla="*/ 56 h 203"/>
              <a:gd name="T32" fmla="*/ 158 w 214"/>
              <a:gd name="T33" fmla="*/ 86 h 203"/>
              <a:gd name="T34" fmla="*/ 125 w 214"/>
              <a:gd name="T35" fmla="*/ 61 h 203"/>
              <a:gd name="T36" fmla="*/ 45 w 214"/>
              <a:gd name="T37" fmla="*/ 173 h 203"/>
              <a:gd name="T38" fmla="*/ 59 w 214"/>
              <a:gd name="T39" fmla="*/ 164 h 203"/>
              <a:gd name="T40" fmla="*/ 45 w 214"/>
              <a:gd name="T41" fmla="*/ 173 h 203"/>
              <a:gd name="T42" fmla="*/ 61 w 214"/>
              <a:gd name="T43" fmla="*/ 162 h 203"/>
              <a:gd name="T44" fmla="*/ 59 w 214"/>
              <a:gd name="T45" fmla="*/ 148 h 203"/>
              <a:gd name="T46" fmla="*/ 70 w 214"/>
              <a:gd name="T47" fmla="*/ 158 h 203"/>
              <a:gd name="T48" fmla="*/ 74 w 214"/>
              <a:gd name="T49" fmla="*/ 156 h 203"/>
              <a:gd name="T50" fmla="*/ 60 w 214"/>
              <a:gd name="T51" fmla="*/ 145 h 203"/>
              <a:gd name="T52" fmla="*/ 84 w 214"/>
              <a:gd name="T53" fmla="*/ 149 h 203"/>
              <a:gd name="T54" fmla="*/ 95 w 214"/>
              <a:gd name="T55" fmla="*/ 142 h 203"/>
              <a:gd name="T56" fmla="*/ 67 w 214"/>
              <a:gd name="T57" fmla="*/ 133 h 203"/>
              <a:gd name="T58" fmla="*/ 69 w 214"/>
              <a:gd name="T59" fmla="*/ 121 h 203"/>
              <a:gd name="T60" fmla="*/ 21 w 214"/>
              <a:gd name="T61" fmla="*/ 76 h 203"/>
              <a:gd name="T62" fmla="*/ 95 w 214"/>
              <a:gd name="T63" fmla="*/ 142 h 203"/>
              <a:gd name="T64" fmla="*/ 103 w 214"/>
              <a:gd name="T65" fmla="*/ 146 h 203"/>
              <a:gd name="T66" fmla="*/ 116 w 214"/>
              <a:gd name="T67" fmla="*/ 182 h 203"/>
              <a:gd name="T68" fmla="*/ 27 w 214"/>
              <a:gd name="T69" fmla="*/ 77 h 203"/>
              <a:gd name="T70" fmla="*/ 39 w 214"/>
              <a:gd name="T71" fmla="*/ 79 h 203"/>
              <a:gd name="T72" fmla="*/ 124 w 214"/>
              <a:gd name="T73" fmla="*/ 157 h 203"/>
              <a:gd name="T74" fmla="*/ 48 w 214"/>
              <a:gd name="T75" fmla="*/ 81 h 203"/>
              <a:gd name="T76" fmla="*/ 71 w 214"/>
              <a:gd name="T77" fmla="*/ 84 h 203"/>
              <a:gd name="T78" fmla="*/ 127 w 214"/>
              <a:gd name="T79" fmla="*/ 144 h 203"/>
              <a:gd name="T80" fmla="*/ 133 w 214"/>
              <a:gd name="T81" fmla="*/ 129 h 203"/>
              <a:gd name="T82" fmla="*/ 72 w 214"/>
              <a:gd name="T83" fmla="*/ 77 h 203"/>
              <a:gd name="T84" fmla="*/ 117 w 214"/>
              <a:gd name="T85" fmla="*/ 103 h 203"/>
              <a:gd name="T86" fmla="*/ 138 w 214"/>
              <a:gd name="T87" fmla="*/ 128 h 203"/>
              <a:gd name="T88" fmla="*/ 167 w 214"/>
              <a:gd name="T89" fmla="*/ 133 h 203"/>
              <a:gd name="T90" fmla="*/ 72 w 214"/>
              <a:gd name="T91" fmla="*/ 60 h 203"/>
              <a:gd name="T92" fmla="*/ 178 w 214"/>
              <a:gd name="T93" fmla="*/ 137 h 203"/>
              <a:gd name="T94" fmla="*/ 188 w 214"/>
              <a:gd name="T95" fmla="*/ 138 h 203"/>
              <a:gd name="T96" fmla="*/ 73 w 214"/>
              <a:gd name="T97" fmla="*/ 16 h 203"/>
              <a:gd name="T98" fmla="*/ 116 w 214"/>
              <a:gd name="T99" fmla="*/ 62 h 203"/>
              <a:gd name="T100" fmla="*/ 141 w 214"/>
              <a:gd name="T101" fmla="*/ 81 h 203"/>
              <a:gd name="T102" fmla="*/ 154 w 214"/>
              <a:gd name="T103" fmla="*/ 94 h 203"/>
              <a:gd name="T104" fmla="*/ 194 w 214"/>
              <a:gd name="T105" fmla="*/ 13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4" h="203">
                <a:moveTo>
                  <a:pt x="210" y="140"/>
                </a:moveTo>
                <a:cubicBezTo>
                  <a:pt x="196" y="129"/>
                  <a:pt x="162" y="108"/>
                  <a:pt x="168" y="88"/>
                </a:cubicBezTo>
                <a:cubicBezTo>
                  <a:pt x="174" y="70"/>
                  <a:pt x="185" y="53"/>
                  <a:pt x="191" y="35"/>
                </a:cubicBezTo>
                <a:cubicBezTo>
                  <a:pt x="192" y="31"/>
                  <a:pt x="189" y="27"/>
                  <a:pt x="185" y="29"/>
                </a:cubicBezTo>
                <a:cubicBezTo>
                  <a:pt x="175" y="32"/>
                  <a:pt x="164" y="36"/>
                  <a:pt x="154" y="40"/>
                </a:cubicBezTo>
                <a:cubicBezTo>
                  <a:pt x="146" y="43"/>
                  <a:pt x="130" y="53"/>
                  <a:pt x="122" y="52"/>
                </a:cubicBezTo>
                <a:cubicBezTo>
                  <a:pt x="105" y="50"/>
                  <a:pt x="84" y="15"/>
                  <a:pt x="73" y="3"/>
                </a:cubicBezTo>
                <a:cubicBezTo>
                  <a:pt x="70" y="0"/>
                  <a:pt x="66" y="2"/>
                  <a:pt x="65" y="6"/>
                </a:cubicBezTo>
                <a:cubicBezTo>
                  <a:pt x="63" y="30"/>
                  <a:pt x="63" y="53"/>
                  <a:pt x="66" y="77"/>
                </a:cubicBezTo>
                <a:cubicBezTo>
                  <a:pt x="47" y="69"/>
                  <a:pt x="27" y="65"/>
                  <a:pt x="7" y="67"/>
                </a:cubicBezTo>
                <a:cubicBezTo>
                  <a:pt x="2" y="67"/>
                  <a:pt x="0" y="72"/>
                  <a:pt x="3" y="75"/>
                </a:cubicBezTo>
                <a:cubicBezTo>
                  <a:pt x="11" y="84"/>
                  <a:pt x="19" y="92"/>
                  <a:pt x="28" y="100"/>
                </a:cubicBezTo>
                <a:cubicBezTo>
                  <a:pt x="34" y="105"/>
                  <a:pt x="52" y="116"/>
                  <a:pt x="55" y="123"/>
                </a:cubicBezTo>
                <a:cubicBezTo>
                  <a:pt x="61" y="138"/>
                  <a:pt x="36" y="169"/>
                  <a:pt x="29" y="183"/>
                </a:cubicBezTo>
                <a:cubicBezTo>
                  <a:pt x="27" y="188"/>
                  <a:pt x="31" y="192"/>
                  <a:pt x="36" y="190"/>
                </a:cubicBezTo>
                <a:cubicBezTo>
                  <a:pt x="56" y="179"/>
                  <a:pt x="76" y="167"/>
                  <a:pt x="95" y="154"/>
                </a:cubicBezTo>
                <a:cubicBezTo>
                  <a:pt x="100" y="169"/>
                  <a:pt x="106" y="184"/>
                  <a:pt x="112" y="199"/>
                </a:cubicBezTo>
                <a:cubicBezTo>
                  <a:pt x="114" y="203"/>
                  <a:pt x="120" y="201"/>
                  <a:pt x="121" y="197"/>
                </a:cubicBezTo>
                <a:cubicBezTo>
                  <a:pt x="127" y="178"/>
                  <a:pt x="133" y="158"/>
                  <a:pt x="139" y="139"/>
                </a:cubicBezTo>
                <a:cubicBezTo>
                  <a:pt x="162" y="146"/>
                  <a:pt x="184" y="149"/>
                  <a:pt x="208" y="149"/>
                </a:cubicBezTo>
                <a:cubicBezTo>
                  <a:pt x="213" y="149"/>
                  <a:pt x="214" y="142"/>
                  <a:pt x="210" y="140"/>
                </a:cubicBezTo>
                <a:close/>
                <a:moveTo>
                  <a:pt x="171" y="59"/>
                </a:moveTo>
                <a:cubicBezTo>
                  <a:pt x="167" y="56"/>
                  <a:pt x="163" y="52"/>
                  <a:pt x="158" y="49"/>
                </a:cubicBezTo>
                <a:cubicBezTo>
                  <a:pt x="165" y="46"/>
                  <a:pt x="172" y="44"/>
                  <a:pt x="179" y="41"/>
                </a:cubicBezTo>
                <a:cubicBezTo>
                  <a:pt x="176" y="47"/>
                  <a:pt x="174" y="53"/>
                  <a:pt x="171" y="59"/>
                </a:cubicBezTo>
                <a:close/>
                <a:moveTo>
                  <a:pt x="144" y="54"/>
                </a:moveTo>
                <a:cubicBezTo>
                  <a:pt x="147" y="53"/>
                  <a:pt x="151" y="51"/>
                  <a:pt x="154" y="50"/>
                </a:cubicBezTo>
                <a:cubicBezTo>
                  <a:pt x="159" y="55"/>
                  <a:pt x="164" y="59"/>
                  <a:pt x="169" y="64"/>
                </a:cubicBezTo>
                <a:cubicBezTo>
                  <a:pt x="168" y="66"/>
                  <a:pt x="167" y="69"/>
                  <a:pt x="166" y="72"/>
                </a:cubicBezTo>
                <a:cubicBezTo>
                  <a:pt x="158" y="67"/>
                  <a:pt x="150" y="61"/>
                  <a:pt x="143" y="54"/>
                </a:cubicBezTo>
                <a:cubicBezTo>
                  <a:pt x="144" y="54"/>
                  <a:pt x="144" y="54"/>
                  <a:pt x="144" y="54"/>
                </a:cubicBezTo>
                <a:close/>
                <a:moveTo>
                  <a:pt x="138" y="56"/>
                </a:moveTo>
                <a:cubicBezTo>
                  <a:pt x="145" y="65"/>
                  <a:pt x="153" y="72"/>
                  <a:pt x="163" y="77"/>
                </a:cubicBezTo>
                <a:cubicBezTo>
                  <a:pt x="162" y="80"/>
                  <a:pt x="160" y="83"/>
                  <a:pt x="158" y="86"/>
                </a:cubicBezTo>
                <a:cubicBezTo>
                  <a:pt x="154" y="83"/>
                  <a:pt x="149" y="80"/>
                  <a:pt x="145" y="76"/>
                </a:cubicBezTo>
                <a:cubicBezTo>
                  <a:pt x="138" y="71"/>
                  <a:pt x="131" y="66"/>
                  <a:pt x="125" y="61"/>
                </a:cubicBezTo>
                <a:cubicBezTo>
                  <a:pt x="129" y="60"/>
                  <a:pt x="134" y="58"/>
                  <a:pt x="138" y="56"/>
                </a:cubicBezTo>
                <a:close/>
                <a:moveTo>
                  <a:pt x="45" y="173"/>
                </a:moveTo>
                <a:cubicBezTo>
                  <a:pt x="48" y="169"/>
                  <a:pt x="50" y="164"/>
                  <a:pt x="53" y="160"/>
                </a:cubicBezTo>
                <a:cubicBezTo>
                  <a:pt x="55" y="161"/>
                  <a:pt x="57" y="163"/>
                  <a:pt x="59" y="164"/>
                </a:cubicBezTo>
                <a:cubicBezTo>
                  <a:pt x="59" y="165"/>
                  <a:pt x="59" y="165"/>
                  <a:pt x="60" y="165"/>
                </a:cubicBezTo>
                <a:cubicBezTo>
                  <a:pt x="55" y="168"/>
                  <a:pt x="50" y="170"/>
                  <a:pt x="45" y="173"/>
                </a:cubicBezTo>
                <a:close/>
                <a:moveTo>
                  <a:pt x="61" y="164"/>
                </a:moveTo>
                <a:cubicBezTo>
                  <a:pt x="62" y="163"/>
                  <a:pt x="62" y="162"/>
                  <a:pt x="61" y="162"/>
                </a:cubicBezTo>
                <a:cubicBezTo>
                  <a:pt x="59" y="160"/>
                  <a:pt x="57" y="158"/>
                  <a:pt x="55" y="156"/>
                </a:cubicBezTo>
                <a:cubicBezTo>
                  <a:pt x="56" y="153"/>
                  <a:pt x="57" y="151"/>
                  <a:pt x="59" y="148"/>
                </a:cubicBezTo>
                <a:cubicBezTo>
                  <a:pt x="61" y="150"/>
                  <a:pt x="63" y="152"/>
                  <a:pt x="66" y="154"/>
                </a:cubicBezTo>
                <a:cubicBezTo>
                  <a:pt x="67" y="156"/>
                  <a:pt x="69" y="157"/>
                  <a:pt x="70" y="158"/>
                </a:cubicBezTo>
                <a:cubicBezTo>
                  <a:pt x="67" y="160"/>
                  <a:pt x="64" y="162"/>
                  <a:pt x="61" y="164"/>
                </a:cubicBezTo>
                <a:close/>
                <a:moveTo>
                  <a:pt x="74" y="156"/>
                </a:moveTo>
                <a:cubicBezTo>
                  <a:pt x="72" y="154"/>
                  <a:pt x="69" y="153"/>
                  <a:pt x="67" y="151"/>
                </a:cubicBezTo>
                <a:cubicBezTo>
                  <a:pt x="65" y="149"/>
                  <a:pt x="62" y="147"/>
                  <a:pt x="60" y="145"/>
                </a:cubicBezTo>
                <a:cubicBezTo>
                  <a:pt x="62" y="142"/>
                  <a:pt x="63" y="139"/>
                  <a:pt x="65" y="136"/>
                </a:cubicBezTo>
                <a:cubicBezTo>
                  <a:pt x="71" y="141"/>
                  <a:pt x="77" y="146"/>
                  <a:pt x="84" y="149"/>
                </a:cubicBezTo>
                <a:cubicBezTo>
                  <a:pt x="80" y="152"/>
                  <a:pt x="77" y="154"/>
                  <a:pt x="74" y="156"/>
                </a:cubicBezTo>
                <a:close/>
                <a:moveTo>
                  <a:pt x="95" y="142"/>
                </a:moveTo>
                <a:cubicBezTo>
                  <a:pt x="92" y="144"/>
                  <a:pt x="90" y="145"/>
                  <a:pt x="87" y="147"/>
                </a:cubicBezTo>
                <a:cubicBezTo>
                  <a:pt x="80" y="142"/>
                  <a:pt x="73" y="137"/>
                  <a:pt x="67" y="133"/>
                </a:cubicBezTo>
                <a:cubicBezTo>
                  <a:pt x="68" y="131"/>
                  <a:pt x="68" y="129"/>
                  <a:pt x="69" y="127"/>
                </a:cubicBezTo>
                <a:cubicBezTo>
                  <a:pt x="70" y="126"/>
                  <a:pt x="70" y="123"/>
                  <a:pt x="69" y="121"/>
                </a:cubicBezTo>
                <a:cubicBezTo>
                  <a:pt x="51" y="107"/>
                  <a:pt x="34" y="92"/>
                  <a:pt x="18" y="76"/>
                </a:cubicBezTo>
                <a:cubicBezTo>
                  <a:pt x="19" y="76"/>
                  <a:pt x="20" y="76"/>
                  <a:pt x="21" y="76"/>
                </a:cubicBezTo>
                <a:cubicBezTo>
                  <a:pt x="46" y="98"/>
                  <a:pt x="71" y="120"/>
                  <a:pt x="97" y="141"/>
                </a:cubicBezTo>
                <a:cubicBezTo>
                  <a:pt x="96" y="141"/>
                  <a:pt x="96" y="141"/>
                  <a:pt x="95" y="142"/>
                </a:cubicBezTo>
                <a:close/>
                <a:moveTo>
                  <a:pt x="116" y="182"/>
                </a:moveTo>
                <a:cubicBezTo>
                  <a:pt x="111" y="170"/>
                  <a:pt x="107" y="158"/>
                  <a:pt x="103" y="146"/>
                </a:cubicBezTo>
                <a:cubicBezTo>
                  <a:pt x="109" y="151"/>
                  <a:pt x="116" y="156"/>
                  <a:pt x="122" y="161"/>
                </a:cubicBezTo>
                <a:cubicBezTo>
                  <a:pt x="120" y="168"/>
                  <a:pt x="118" y="175"/>
                  <a:pt x="116" y="182"/>
                </a:cubicBezTo>
                <a:close/>
                <a:moveTo>
                  <a:pt x="124" y="157"/>
                </a:moveTo>
                <a:cubicBezTo>
                  <a:pt x="93" y="129"/>
                  <a:pt x="60" y="102"/>
                  <a:pt x="27" y="77"/>
                </a:cubicBezTo>
                <a:cubicBezTo>
                  <a:pt x="31" y="77"/>
                  <a:pt x="35" y="78"/>
                  <a:pt x="39" y="79"/>
                </a:cubicBezTo>
                <a:cubicBezTo>
                  <a:pt x="39" y="79"/>
                  <a:pt x="39" y="79"/>
                  <a:pt x="39" y="79"/>
                </a:cubicBezTo>
                <a:cubicBezTo>
                  <a:pt x="69" y="102"/>
                  <a:pt x="97" y="125"/>
                  <a:pt x="126" y="148"/>
                </a:cubicBezTo>
                <a:cubicBezTo>
                  <a:pt x="125" y="151"/>
                  <a:pt x="124" y="154"/>
                  <a:pt x="124" y="157"/>
                </a:cubicBezTo>
                <a:close/>
                <a:moveTo>
                  <a:pt x="127" y="144"/>
                </a:moveTo>
                <a:cubicBezTo>
                  <a:pt x="102" y="121"/>
                  <a:pt x="75" y="100"/>
                  <a:pt x="48" y="81"/>
                </a:cubicBezTo>
                <a:cubicBezTo>
                  <a:pt x="53" y="82"/>
                  <a:pt x="59" y="85"/>
                  <a:pt x="64" y="87"/>
                </a:cubicBezTo>
                <a:cubicBezTo>
                  <a:pt x="68" y="89"/>
                  <a:pt x="70" y="87"/>
                  <a:pt x="71" y="84"/>
                </a:cubicBezTo>
                <a:cubicBezTo>
                  <a:pt x="91" y="101"/>
                  <a:pt x="111" y="117"/>
                  <a:pt x="131" y="133"/>
                </a:cubicBezTo>
                <a:cubicBezTo>
                  <a:pt x="130" y="137"/>
                  <a:pt x="129" y="141"/>
                  <a:pt x="127" y="144"/>
                </a:cubicBezTo>
                <a:close/>
                <a:moveTo>
                  <a:pt x="138" y="128"/>
                </a:moveTo>
                <a:cubicBezTo>
                  <a:pt x="136" y="127"/>
                  <a:pt x="134" y="128"/>
                  <a:pt x="133" y="129"/>
                </a:cubicBezTo>
                <a:cubicBezTo>
                  <a:pt x="113" y="112"/>
                  <a:pt x="92" y="96"/>
                  <a:pt x="72" y="79"/>
                </a:cubicBezTo>
                <a:cubicBezTo>
                  <a:pt x="72" y="78"/>
                  <a:pt x="72" y="78"/>
                  <a:pt x="72" y="77"/>
                </a:cubicBezTo>
                <a:cubicBezTo>
                  <a:pt x="72" y="73"/>
                  <a:pt x="72" y="69"/>
                  <a:pt x="72" y="66"/>
                </a:cubicBezTo>
                <a:cubicBezTo>
                  <a:pt x="86" y="79"/>
                  <a:pt x="101" y="91"/>
                  <a:pt x="117" y="103"/>
                </a:cubicBezTo>
                <a:cubicBezTo>
                  <a:pt x="130" y="113"/>
                  <a:pt x="142" y="125"/>
                  <a:pt x="157" y="133"/>
                </a:cubicBezTo>
                <a:cubicBezTo>
                  <a:pt x="150" y="132"/>
                  <a:pt x="144" y="130"/>
                  <a:pt x="138" y="128"/>
                </a:cubicBezTo>
                <a:close/>
                <a:moveTo>
                  <a:pt x="167" y="136"/>
                </a:moveTo>
                <a:cubicBezTo>
                  <a:pt x="168" y="135"/>
                  <a:pt x="168" y="134"/>
                  <a:pt x="167" y="133"/>
                </a:cubicBezTo>
                <a:cubicBezTo>
                  <a:pt x="153" y="119"/>
                  <a:pt x="136" y="109"/>
                  <a:pt x="121" y="98"/>
                </a:cubicBezTo>
                <a:cubicBezTo>
                  <a:pt x="105" y="85"/>
                  <a:pt x="88" y="72"/>
                  <a:pt x="72" y="60"/>
                </a:cubicBezTo>
                <a:cubicBezTo>
                  <a:pt x="72" y="54"/>
                  <a:pt x="72" y="48"/>
                  <a:pt x="72" y="43"/>
                </a:cubicBezTo>
                <a:cubicBezTo>
                  <a:pt x="108" y="74"/>
                  <a:pt x="142" y="106"/>
                  <a:pt x="178" y="137"/>
                </a:cubicBezTo>
                <a:cubicBezTo>
                  <a:pt x="174" y="137"/>
                  <a:pt x="171" y="136"/>
                  <a:pt x="167" y="136"/>
                </a:cubicBezTo>
                <a:close/>
                <a:moveTo>
                  <a:pt x="188" y="138"/>
                </a:moveTo>
                <a:cubicBezTo>
                  <a:pt x="152" y="102"/>
                  <a:pt x="112" y="69"/>
                  <a:pt x="72" y="37"/>
                </a:cubicBezTo>
                <a:cubicBezTo>
                  <a:pt x="72" y="30"/>
                  <a:pt x="73" y="23"/>
                  <a:pt x="73" y="16"/>
                </a:cubicBezTo>
                <a:cubicBezTo>
                  <a:pt x="81" y="25"/>
                  <a:pt x="89" y="34"/>
                  <a:pt x="97" y="43"/>
                </a:cubicBezTo>
                <a:cubicBezTo>
                  <a:pt x="101" y="49"/>
                  <a:pt x="108" y="60"/>
                  <a:pt x="116" y="62"/>
                </a:cubicBezTo>
                <a:cubicBezTo>
                  <a:pt x="117" y="62"/>
                  <a:pt x="117" y="62"/>
                  <a:pt x="118" y="62"/>
                </a:cubicBezTo>
                <a:cubicBezTo>
                  <a:pt x="126" y="68"/>
                  <a:pt x="134" y="75"/>
                  <a:pt x="141" y="81"/>
                </a:cubicBezTo>
                <a:cubicBezTo>
                  <a:pt x="146" y="84"/>
                  <a:pt x="150" y="89"/>
                  <a:pt x="155" y="92"/>
                </a:cubicBezTo>
                <a:cubicBezTo>
                  <a:pt x="155" y="93"/>
                  <a:pt x="154" y="94"/>
                  <a:pt x="154" y="94"/>
                </a:cubicBezTo>
                <a:cubicBezTo>
                  <a:pt x="153" y="96"/>
                  <a:pt x="153" y="99"/>
                  <a:pt x="155" y="100"/>
                </a:cubicBezTo>
                <a:cubicBezTo>
                  <a:pt x="167" y="114"/>
                  <a:pt x="180" y="127"/>
                  <a:pt x="194" y="139"/>
                </a:cubicBezTo>
                <a:cubicBezTo>
                  <a:pt x="192" y="139"/>
                  <a:pt x="190" y="138"/>
                  <a:pt x="188" y="138"/>
                </a:cubicBezTo>
                <a:close/>
              </a:path>
            </a:pathLst>
          </a:custGeom>
          <a:solidFill>
            <a:schemeClr val="tx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Freeform 5"/>
          <p:cNvSpPr>
            <a:spLocks noEditPoints="1"/>
          </p:cNvSpPr>
          <p:nvPr/>
        </p:nvSpPr>
        <p:spPr bwMode="auto">
          <a:xfrm>
            <a:off x="4721056" y="1611051"/>
            <a:ext cx="559527" cy="531170"/>
          </a:xfrm>
          <a:custGeom>
            <a:avLst/>
            <a:gdLst>
              <a:gd name="T0" fmla="*/ 168 w 214"/>
              <a:gd name="T1" fmla="*/ 88 h 203"/>
              <a:gd name="T2" fmla="*/ 185 w 214"/>
              <a:gd name="T3" fmla="*/ 29 h 203"/>
              <a:gd name="T4" fmla="*/ 122 w 214"/>
              <a:gd name="T5" fmla="*/ 52 h 203"/>
              <a:gd name="T6" fmla="*/ 65 w 214"/>
              <a:gd name="T7" fmla="*/ 6 h 203"/>
              <a:gd name="T8" fmla="*/ 7 w 214"/>
              <a:gd name="T9" fmla="*/ 67 h 203"/>
              <a:gd name="T10" fmla="*/ 28 w 214"/>
              <a:gd name="T11" fmla="*/ 100 h 203"/>
              <a:gd name="T12" fmla="*/ 29 w 214"/>
              <a:gd name="T13" fmla="*/ 183 h 203"/>
              <a:gd name="T14" fmla="*/ 95 w 214"/>
              <a:gd name="T15" fmla="*/ 154 h 203"/>
              <a:gd name="T16" fmla="*/ 121 w 214"/>
              <a:gd name="T17" fmla="*/ 197 h 203"/>
              <a:gd name="T18" fmla="*/ 208 w 214"/>
              <a:gd name="T19" fmla="*/ 149 h 203"/>
              <a:gd name="T20" fmla="*/ 171 w 214"/>
              <a:gd name="T21" fmla="*/ 59 h 203"/>
              <a:gd name="T22" fmla="*/ 179 w 214"/>
              <a:gd name="T23" fmla="*/ 41 h 203"/>
              <a:gd name="T24" fmla="*/ 144 w 214"/>
              <a:gd name="T25" fmla="*/ 54 h 203"/>
              <a:gd name="T26" fmla="*/ 169 w 214"/>
              <a:gd name="T27" fmla="*/ 64 h 203"/>
              <a:gd name="T28" fmla="*/ 143 w 214"/>
              <a:gd name="T29" fmla="*/ 54 h 203"/>
              <a:gd name="T30" fmla="*/ 138 w 214"/>
              <a:gd name="T31" fmla="*/ 56 h 203"/>
              <a:gd name="T32" fmla="*/ 158 w 214"/>
              <a:gd name="T33" fmla="*/ 86 h 203"/>
              <a:gd name="T34" fmla="*/ 125 w 214"/>
              <a:gd name="T35" fmla="*/ 61 h 203"/>
              <a:gd name="T36" fmla="*/ 45 w 214"/>
              <a:gd name="T37" fmla="*/ 173 h 203"/>
              <a:gd name="T38" fmla="*/ 59 w 214"/>
              <a:gd name="T39" fmla="*/ 164 h 203"/>
              <a:gd name="T40" fmla="*/ 45 w 214"/>
              <a:gd name="T41" fmla="*/ 173 h 203"/>
              <a:gd name="T42" fmla="*/ 61 w 214"/>
              <a:gd name="T43" fmla="*/ 162 h 203"/>
              <a:gd name="T44" fmla="*/ 59 w 214"/>
              <a:gd name="T45" fmla="*/ 148 h 203"/>
              <a:gd name="T46" fmla="*/ 70 w 214"/>
              <a:gd name="T47" fmla="*/ 158 h 203"/>
              <a:gd name="T48" fmla="*/ 74 w 214"/>
              <a:gd name="T49" fmla="*/ 156 h 203"/>
              <a:gd name="T50" fmla="*/ 60 w 214"/>
              <a:gd name="T51" fmla="*/ 145 h 203"/>
              <a:gd name="T52" fmla="*/ 84 w 214"/>
              <a:gd name="T53" fmla="*/ 149 h 203"/>
              <a:gd name="T54" fmla="*/ 95 w 214"/>
              <a:gd name="T55" fmla="*/ 142 h 203"/>
              <a:gd name="T56" fmla="*/ 67 w 214"/>
              <a:gd name="T57" fmla="*/ 133 h 203"/>
              <a:gd name="T58" fmla="*/ 69 w 214"/>
              <a:gd name="T59" fmla="*/ 121 h 203"/>
              <a:gd name="T60" fmla="*/ 21 w 214"/>
              <a:gd name="T61" fmla="*/ 76 h 203"/>
              <a:gd name="T62" fmla="*/ 95 w 214"/>
              <a:gd name="T63" fmla="*/ 142 h 203"/>
              <a:gd name="T64" fmla="*/ 103 w 214"/>
              <a:gd name="T65" fmla="*/ 146 h 203"/>
              <a:gd name="T66" fmla="*/ 116 w 214"/>
              <a:gd name="T67" fmla="*/ 182 h 203"/>
              <a:gd name="T68" fmla="*/ 27 w 214"/>
              <a:gd name="T69" fmla="*/ 77 h 203"/>
              <a:gd name="T70" fmla="*/ 39 w 214"/>
              <a:gd name="T71" fmla="*/ 79 h 203"/>
              <a:gd name="T72" fmla="*/ 124 w 214"/>
              <a:gd name="T73" fmla="*/ 157 h 203"/>
              <a:gd name="T74" fmla="*/ 48 w 214"/>
              <a:gd name="T75" fmla="*/ 81 h 203"/>
              <a:gd name="T76" fmla="*/ 71 w 214"/>
              <a:gd name="T77" fmla="*/ 84 h 203"/>
              <a:gd name="T78" fmla="*/ 127 w 214"/>
              <a:gd name="T79" fmla="*/ 144 h 203"/>
              <a:gd name="T80" fmla="*/ 133 w 214"/>
              <a:gd name="T81" fmla="*/ 129 h 203"/>
              <a:gd name="T82" fmla="*/ 72 w 214"/>
              <a:gd name="T83" fmla="*/ 77 h 203"/>
              <a:gd name="T84" fmla="*/ 117 w 214"/>
              <a:gd name="T85" fmla="*/ 103 h 203"/>
              <a:gd name="T86" fmla="*/ 138 w 214"/>
              <a:gd name="T87" fmla="*/ 128 h 203"/>
              <a:gd name="T88" fmla="*/ 167 w 214"/>
              <a:gd name="T89" fmla="*/ 133 h 203"/>
              <a:gd name="T90" fmla="*/ 72 w 214"/>
              <a:gd name="T91" fmla="*/ 60 h 203"/>
              <a:gd name="T92" fmla="*/ 178 w 214"/>
              <a:gd name="T93" fmla="*/ 137 h 203"/>
              <a:gd name="T94" fmla="*/ 188 w 214"/>
              <a:gd name="T95" fmla="*/ 138 h 203"/>
              <a:gd name="T96" fmla="*/ 73 w 214"/>
              <a:gd name="T97" fmla="*/ 16 h 203"/>
              <a:gd name="T98" fmla="*/ 116 w 214"/>
              <a:gd name="T99" fmla="*/ 62 h 203"/>
              <a:gd name="T100" fmla="*/ 141 w 214"/>
              <a:gd name="T101" fmla="*/ 81 h 203"/>
              <a:gd name="T102" fmla="*/ 154 w 214"/>
              <a:gd name="T103" fmla="*/ 94 h 203"/>
              <a:gd name="T104" fmla="*/ 194 w 214"/>
              <a:gd name="T105" fmla="*/ 13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4" h="203">
                <a:moveTo>
                  <a:pt x="210" y="140"/>
                </a:moveTo>
                <a:cubicBezTo>
                  <a:pt x="196" y="129"/>
                  <a:pt x="162" y="108"/>
                  <a:pt x="168" y="88"/>
                </a:cubicBezTo>
                <a:cubicBezTo>
                  <a:pt x="174" y="70"/>
                  <a:pt x="185" y="53"/>
                  <a:pt x="191" y="35"/>
                </a:cubicBezTo>
                <a:cubicBezTo>
                  <a:pt x="192" y="31"/>
                  <a:pt x="189" y="27"/>
                  <a:pt x="185" y="29"/>
                </a:cubicBezTo>
                <a:cubicBezTo>
                  <a:pt x="175" y="32"/>
                  <a:pt x="164" y="36"/>
                  <a:pt x="154" y="40"/>
                </a:cubicBezTo>
                <a:cubicBezTo>
                  <a:pt x="146" y="43"/>
                  <a:pt x="130" y="53"/>
                  <a:pt x="122" y="52"/>
                </a:cubicBezTo>
                <a:cubicBezTo>
                  <a:pt x="105" y="50"/>
                  <a:pt x="84" y="15"/>
                  <a:pt x="73" y="3"/>
                </a:cubicBezTo>
                <a:cubicBezTo>
                  <a:pt x="70" y="0"/>
                  <a:pt x="66" y="2"/>
                  <a:pt x="65" y="6"/>
                </a:cubicBezTo>
                <a:cubicBezTo>
                  <a:pt x="63" y="30"/>
                  <a:pt x="63" y="53"/>
                  <a:pt x="66" y="77"/>
                </a:cubicBezTo>
                <a:cubicBezTo>
                  <a:pt x="47" y="69"/>
                  <a:pt x="27" y="65"/>
                  <a:pt x="7" y="67"/>
                </a:cubicBezTo>
                <a:cubicBezTo>
                  <a:pt x="2" y="67"/>
                  <a:pt x="0" y="72"/>
                  <a:pt x="3" y="75"/>
                </a:cubicBezTo>
                <a:cubicBezTo>
                  <a:pt x="11" y="84"/>
                  <a:pt x="19" y="92"/>
                  <a:pt x="28" y="100"/>
                </a:cubicBezTo>
                <a:cubicBezTo>
                  <a:pt x="34" y="105"/>
                  <a:pt x="52" y="116"/>
                  <a:pt x="55" y="123"/>
                </a:cubicBezTo>
                <a:cubicBezTo>
                  <a:pt x="61" y="138"/>
                  <a:pt x="36" y="169"/>
                  <a:pt x="29" y="183"/>
                </a:cubicBezTo>
                <a:cubicBezTo>
                  <a:pt x="27" y="188"/>
                  <a:pt x="31" y="192"/>
                  <a:pt x="36" y="190"/>
                </a:cubicBezTo>
                <a:cubicBezTo>
                  <a:pt x="56" y="179"/>
                  <a:pt x="76" y="167"/>
                  <a:pt x="95" y="154"/>
                </a:cubicBezTo>
                <a:cubicBezTo>
                  <a:pt x="100" y="169"/>
                  <a:pt x="106" y="184"/>
                  <a:pt x="112" y="199"/>
                </a:cubicBezTo>
                <a:cubicBezTo>
                  <a:pt x="114" y="203"/>
                  <a:pt x="120" y="201"/>
                  <a:pt x="121" y="197"/>
                </a:cubicBezTo>
                <a:cubicBezTo>
                  <a:pt x="127" y="178"/>
                  <a:pt x="133" y="158"/>
                  <a:pt x="139" y="139"/>
                </a:cubicBezTo>
                <a:cubicBezTo>
                  <a:pt x="162" y="146"/>
                  <a:pt x="184" y="149"/>
                  <a:pt x="208" y="149"/>
                </a:cubicBezTo>
                <a:cubicBezTo>
                  <a:pt x="213" y="149"/>
                  <a:pt x="214" y="142"/>
                  <a:pt x="210" y="140"/>
                </a:cubicBezTo>
                <a:close/>
                <a:moveTo>
                  <a:pt x="171" y="59"/>
                </a:moveTo>
                <a:cubicBezTo>
                  <a:pt x="167" y="56"/>
                  <a:pt x="163" y="52"/>
                  <a:pt x="158" y="49"/>
                </a:cubicBezTo>
                <a:cubicBezTo>
                  <a:pt x="165" y="46"/>
                  <a:pt x="172" y="44"/>
                  <a:pt x="179" y="41"/>
                </a:cubicBezTo>
                <a:cubicBezTo>
                  <a:pt x="176" y="47"/>
                  <a:pt x="174" y="53"/>
                  <a:pt x="171" y="59"/>
                </a:cubicBezTo>
                <a:close/>
                <a:moveTo>
                  <a:pt x="144" y="54"/>
                </a:moveTo>
                <a:cubicBezTo>
                  <a:pt x="147" y="53"/>
                  <a:pt x="151" y="51"/>
                  <a:pt x="154" y="50"/>
                </a:cubicBezTo>
                <a:cubicBezTo>
                  <a:pt x="159" y="55"/>
                  <a:pt x="164" y="59"/>
                  <a:pt x="169" y="64"/>
                </a:cubicBezTo>
                <a:cubicBezTo>
                  <a:pt x="168" y="66"/>
                  <a:pt x="167" y="69"/>
                  <a:pt x="166" y="72"/>
                </a:cubicBezTo>
                <a:cubicBezTo>
                  <a:pt x="158" y="67"/>
                  <a:pt x="150" y="61"/>
                  <a:pt x="143" y="54"/>
                </a:cubicBezTo>
                <a:cubicBezTo>
                  <a:pt x="144" y="54"/>
                  <a:pt x="144" y="54"/>
                  <a:pt x="144" y="54"/>
                </a:cubicBezTo>
                <a:close/>
                <a:moveTo>
                  <a:pt x="138" y="56"/>
                </a:moveTo>
                <a:cubicBezTo>
                  <a:pt x="145" y="65"/>
                  <a:pt x="153" y="72"/>
                  <a:pt x="163" y="77"/>
                </a:cubicBezTo>
                <a:cubicBezTo>
                  <a:pt x="162" y="80"/>
                  <a:pt x="160" y="83"/>
                  <a:pt x="158" y="86"/>
                </a:cubicBezTo>
                <a:cubicBezTo>
                  <a:pt x="154" y="83"/>
                  <a:pt x="149" y="80"/>
                  <a:pt x="145" y="76"/>
                </a:cubicBezTo>
                <a:cubicBezTo>
                  <a:pt x="138" y="71"/>
                  <a:pt x="131" y="66"/>
                  <a:pt x="125" y="61"/>
                </a:cubicBezTo>
                <a:cubicBezTo>
                  <a:pt x="129" y="60"/>
                  <a:pt x="134" y="58"/>
                  <a:pt x="138" y="56"/>
                </a:cubicBezTo>
                <a:close/>
                <a:moveTo>
                  <a:pt x="45" y="173"/>
                </a:moveTo>
                <a:cubicBezTo>
                  <a:pt x="48" y="169"/>
                  <a:pt x="50" y="164"/>
                  <a:pt x="53" y="160"/>
                </a:cubicBezTo>
                <a:cubicBezTo>
                  <a:pt x="55" y="161"/>
                  <a:pt x="57" y="163"/>
                  <a:pt x="59" y="164"/>
                </a:cubicBezTo>
                <a:cubicBezTo>
                  <a:pt x="59" y="165"/>
                  <a:pt x="59" y="165"/>
                  <a:pt x="60" y="165"/>
                </a:cubicBezTo>
                <a:cubicBezTo>
                  <a:pt x="55" y="168"/>
                  <a:pt x="50" y="170"/>
                  <a:pt x="45" y="173"/>
                </a:cubicBezTo>
                <a:close/>
                <a:moveTo>
                  <a:pt x="61" y="164"/>
                </a:moveTo>
                <a:cubicBezTo>
                  <a:pt x="62" y="163"/>
                  <a:pt x="62" y="162"/>
                  <a:pt x="61" y="162"/>
                </a:cubicBezTo>
                <a:cubicBezTo>
                  <a:pt x="59" y="160"/>
                  <a:pt x="57" y="158"/>
                  <a:pt x="55" y="156"/>
                </a:cubicBezTo>
                <a:cubicBezTo>
                  <a:pt x="56" y="153"/>
                  <a:pt x="57" y="151"/>
                  <a:pt x="59" y="148"/>
                </a:cubicBezTo>
                <a:cubicBezTo>
                  <a:pt x="61" y="150"/>
                  <a:pt x="63" y="152"/>
                  <a:pt x="66" y="154"/>
                </a:cubicBezTo>
                <a:cubicBezTo>
                  <a:pt x="67" y="156"/>
                  <a:pt x="69" y="157"/>
                  <a:pt x="70" y="158"/>
                </a:cubicBezTo>
                <a:cubicBezTo>
                  <a:pt x="67" y="160"/>
                  <a:pt x="64" y="162"/>
                  <a:pt x="61" y="164"/>
                </a:cubicBezTo>
                <a:close/>
                <a:moveTo>
                  <a:pt x="74" y="156"/>
                </a:moveTo>
                <a:cubicBezTo>
                  <a:pt x="72" y="154"/>
                  <a:pt x="69" y="153"/>
                  <a:pt x="67" y="151"/>
                </a:cubicBezTo>
                <a:cubicBezTo>
                  <a:pt x="65" y="149"/>
                  <a:pt x="62" y="147"/>
                  <a:pt x="60" y="145"/>
                </a:cubicBezTo>
                <a:cubicBezTo>
                  <a:pt x="62" y="142"/>
                  <a:pt x="63" y="139"/>
                  <a:pt x="65" y="136"/>
                </a:cubicBezTo>
                <a:cubicBezTo>
                  <a:pt x="71" y="141"/>
                  <a:pt x="77" y="146"/>
                  <a:pt x="84" y="149"/>
                </a:cubicBezTo>
                <a:cubicBezTo>
                  <a:pt x="80" y="152"/>
                  <a:pt x="77" y="154"/>
                  <a:pt x="74" y="156"/>
                </a:cubicBezTo>
                <a:close/>
                <a:moveTo>
                  <a:pt x="95" y="142"/>
                </a:moveTo>
                <a:cubicBezTo>
                  <a:pt x="92" y="144"/>
                  <a:pt x="90" y="145"/>
                  <a:pt x="87" y="147"/>
                </a:cubicBezTo>
                <a:cubicBezTo>
                  <a:pt x="80" y="142"/>
                  <a:pt x="73" y="137"/>
                  <a:pt x="67" y="133"/>
                </a:cubicBezTo>
                <a:cubicBezTo>
                  <a:pt x="68" y="131"/>
                  <a:pt x="68" y="129"/>
                  <a:pt x="69" y="127"/>
                </a:cubicBezTo>
                <a:cubicBezTo>
                  <a:pt x="70" y="126"/>
                  <a:pt x="70" y="123"/>
                  <a:pt x="69" y="121"/>
                </a:cubicBezTo>
                <a:cubicBezTo>
                  <a:pt x="51" y="107"/>
                  <a:pt x="34" y="92"/>
                  <a:pt x="18" y="76"/>
                </a:cubicBezTo>
                <a:cubicBezTo>
                  <a:pt x="19" y="76"/>
                  <a:pt x="20" y="76"/>
                  <a:pt x="21" y="76"/>
                </a:cubicBezTo>
                <a:cubicBezTo>
                  <a:pt x="46" y="98"/>
                  <a:pt x="71" y="120"/>
                  <a:pt x="97" y="141"/>
                </a:cubicBezTo>
                <a:cubicBezTo>
                  <a:pt x="96" y="141"/>
                  <a:pt x="96" y="141"/>
                  <a:pt x="95" y="142"/>
                </a:cubicBezTo>
                <a:close/>
                <a:moveTo>
                  <a:pt x="116" y="182"/>
                </a:moveTo>
                <a:cubicBezTo>
                  <a:pt x="111" y="170"/>
                  <a:pt x="107" y="158"/>
                  <a:pt x="103" y="146"/>
                </a:cubicBezTo>
                <a:cubicBezTo>
                  <a:pt x="109" y="151"/>
                  <a:pt x="116" y="156"/>
                  <a:pt x="122" y="161"/>
                </a:cubicBezTo>
                <a:cubicBezTo>
                  <a:pt x="120" y="168"/>
                  <a:pt x="118" y="175"/>
                  <a:pt x="116" y="182"/>
                </a:cubicBezTo>
                <a:close/>
                <a:moveTo>
                  <a:pt x="124" y="157"/>
                </a:moveTo>
                <a:cubicBezTo>
                  <a:pt x="93" y="129"/>
                  <a:pt x="60" y="102"/>
                  <a:pt x="27" y="77"/>
                </a:cubicBezTo>
                <a:cubicBezTo>
                  <a:pt x="31" y="77"/>
                  <a:pt x="35" y="78"/>
                  <a:pt x="39" y="79"/>
                </a:cubicBezTo>
                <a:cubicBezTo>
                  <a:pt x="39" y="79"/>
                  <a:pt x="39" y="79"/>
                  <a:pt x="39" y="79"/>
                </a:cubicBezTo>
                <a:cubicBezTo>
                  <a:pt x="69" y="102"/>
                  <a:pt x="97" y="125"/>
                  <a:pt x="126" y="148"/>
                </a:cubicBezTo>
                <a:cubicBezTo>
                  <a:pt x="125" y="151"/>
                  <a:pt x="124" y="154"/>
                  <a:pt x="124" y="157"/>
                </a:cubicBezTo>
                <a:close/>
                <a:moveTo>
                  <a:pt x="127" y="144"/>
                </a:moveTo>
                <a:cubicBezTo>
                  <a:pt x="102" y="121"/>
                  <a:pt x="75" y="100"/>
                  <a:pt x="48" y="81"/>
                </a:cubicBezTo>
                <a:cubicBezTo>
                  <a:pt x="53" y="82"/>
                  <a:pt x="59" y="85"/>
                  <a:pt x="64" y="87"/>
                </a:cubicBezTo>
                <a:cubicBezTo>
                  <a:pt x="68" y="89"/>
                  <a:pt x="70" y="87"/>
                  <a:pt x="71" y="84"/>
                </a:cubicBezTo>
                <a:cubicBezTo>
                  <a:pt x="91" y="101"/>
                  <a:pt x="111" y="117"/>
                  <a:pt x="131" y="133"/>
                </a:cubicBezTo>
                <a:cubicBezTo>
                  <a:pt x="130" y="137"/>
                  <a:pt x="129" y="141"/>
                  <a:pt x="127" y="144"/>
                </a:cubicBezTo>
                <a:close/>
                <a:moveTo>
                  <a:pt x="138" y="128"/>
                </a:moveTo>
                <a:cubicBezTo>
                  <a:pt x="136" y="127"/>
                  <a:pt x="134" y="128"/>
                  <a:pt x="133" y="129"/>
                </a:cubicBezTo>
                <a:cubicBezTo>
                  <a:pt x="113" y="112"/>
                  <a:pt x="92" y="96"/>
                  <a:pt x="72" y="79"/>
                </a:cubicBezTo>
                <a:cubicBezTo>
                  <a:pt x="72" y="78"/>
                  <a:pt x="72" y="78"/>
                  <a:pt x="72" y="77"/>
                </a:cubicBezTo>
                <a:cubicBezTo>
                  <a:pt x="72" y="73"/>
                  <a:pt x="72" y="69"/>
                  <a:pt x="72" y="66"/>
                </a:cubicBezTo>
                <a:cubicBezTo>
                  <a:pt x="86" y="79"/>
                  <a:pt x="101" y="91"/>
                  <a:pt x="117" y="103"/>
                </a:cubicBezTo>
                <a:cubicBezTo>
                  <a:pt x="130" y="113"/>
                  <a:pt x="142" y="125"/>
                  <a:pt x="157" y="133"/>
                </a:cubicBezTo>
                <a:cubicBezTo>
                  <a:pt x="150" y="132"/>
                  <a:pt x="144" y="130"/>
                  <a:pt x="138" y="128"/>
                </a:cubicBezTo>
                <a:close/>
                <a:moveTo>
                  <a:pt x="167" y="136"/>
                </a:moveTo>
                <a:cubicBezTo>
                  <a:pt x="168" y="135"/>
                  <a:pt x="168" y="134"/>
                  <a:pt x="167" y="133"/>
                </a:cubicBezTo>
                <a:cubicBezTo>
                  <a:pt x="153" y="119"/>
                  <a:pt x="136" y="109"/>
                  <a:pt x="121" y="98"/>
                </a:cubicBezTo>
                <a:cubicBezTo>
                  <a:pt x="105" y="85"/>
                  <a:pt x="88" y="72"/>
                  <a:pt x="72" y="60"/>
                </a:cubicBezTo>
                <a:cubicBezTo>
                  <a:pt x="72" y="54"/>
                  <a:pt x="72" y="48"/>
                  <a:pt x="72" y="43"/>
                </a:cubicBezTo>
                <a:cubicBezTo>
                  <a:pt x="108" y="74"/>
                  <a:pt x="142" y="106"/>
                  <a:pt x="178" y="137"/>
                </a:cubicBezTo>
                <a:cubicBezTo>
                  <a:pt x="174" y="137"/>
                  <a:pt x="171" y="136"/>
                  <a:pt x="167" y="136"/>
                </a:cubicBezTo>
                <a:close/>
                <a:moveTo>
                  <a:pt x="188" y="138"/>
                </a:moveTo>
                <a:cubicBezTo>
                  <a:pt x="152" y="102"/>
                  <a:pt x="112" y="69"/>
                  <a:pt x="72" y="37"/>
                </a:cubicBezTo>
                <a:cubicBezTo>
                  <a:pt x="72" y="30"/>
                  <a:pt x="73" y="23"/>
                  <a:pt x="73" y="16"/>
                </a:cubicBezTo>
                <a:cubicBezTo>
                  <a:pt x="81" y="25"/>
                  <a:pt x="89" y="34"/>
                  <a:pt x="97" y="43"/>
                </a:cubicBezTo>
                <a:cubicBezTo>
                  <a:pt x="101" y="49"/>
                  <a:pt x="108" y="60"/>
                  <a:pt x="116" y="62"/>
                </a:cubicBezTo>
                <a:cubicBezTo>
                  <a:pt x="117" y="62"/>
                  <a:pt x="117" y="62"/>
                  <a:pt x="118" y="62"/>
                </a:cubicBezTo>
                <a:cubicBezTo>
                  <a:pt x="126" y="68"/>
                  <a:pt x="134" y="75"/>
                  <a:pt x="141" y="81"/>
                </a:cubicBezTo>
                <a:cubicBezTo>
                  <a:pt x="146" y="84"/>
                  <a:pt x="150" y="89"/>
                  <a:pt x="155" y="92"/>
                </a:cubicBezTo>
                <a:cubicBezTo>
                  <a:pt x="155" y="93"/>
                  <a:pt x="154" y="94"/>
                  <a:pt x="154" y="94"/>
                </a:cubicBezTo>
                <a:cubicBezTo>
                  <a:pt x="153" y="96"/>
                  <a:pt x="153" y="99"/>
                  <a:pt x="155" y="100"/>
                </a:cubicBezTo>
                <a:cubicBezTo>
                  <a:pt x="167" y="114"/>
                  <a:pt x="180" y="127"/>
                  <a:pt x="194" y="139"/>
                </a:cubicBezTo>
                <a:cubicBezTo>
                  <a:pt x="192" y="139"/>
                  <a:pt x="190" y="138"/>
                  <a:pt x="188" y="138"/>
                </a:cubicBezTo>
                <a:close/>
              </a:path>
            </a:pathLst>
          </a:custGeom>
          <a:solidFill>
            <a:schemeClr val="tx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 name="Freeform 5"/>
          <p:cNvSpPr>
            <a:spLocks noEditPoints="1"/>
          </p:cNvSpPr>
          <p:nvPr/>
        </p:nvSpPr>
        <p:spPr bwMode="auto">
          <a:xfrm>
            <a:off x="4571236" y="3748300"/>
            <a:ext cx="559527" cy="531170"/>
          </a:xfrm>
          <a:custGeom>
            <a:avLst/>
            <a:gdLst>
              <a:gd name="T0" fmla="*/ 168 w 214"/>
              <a:gd name="T1" fmla="*/ 88 h 203"/>
              <a:gd name="T2" fmla="*/ 185 w 214"/>
              <a:gd name="T3" fmla="*/ 29 h 203"/>
              <a:gd name="T4" fmla="*/ 122 w 214"/>
              <a:gd name="T5" fmla="*/ 52 h 203"/>
              <a:gd name="T6" fmla="*/ 65 w 214"/>
              <a:gd name="T7" fmla="*/ 6 h 203"/>
              <a:gd name="T8" fmla="*/ 7 w 214"/>
              <a:gd name="T9" fmla="*/ 67 h 203"/>
              <a:gd name="T10" fmla="*/ 28 w 214"/>
              <a:gd name="T11" fmla="*/ 100 h 203"/>
              <a:gd name="T12" fmla="*/ 29 w 214"/>
              <a:gd name="T13" fmla="*/ 183 h 203"/>
              <a:gd name="T14" fmla="*/ 95 w 214"/>
              <a:gd name="T15" fmla="*/ 154 h 203"/>
              <a:gd name="T16" fmla="*/ 121 w 214"/>
              <a:gd name="T17" fmla="*/ 197 h 203"/>
              <a:gd name="T18" fmla="*/ 208 w 214"/>
              <a:gd name="T19" fmla="*/ 149 h 203"/>
              <a:gd name="T20" fmla="*/ 171 w 214"/>
              <a:gd name="T21" fmla="*/ 59 h 203"/>
              <a:gd name="T22" fmla="*/ 179 w 214"/>
              <a:gd name="T23" fmla="*/ 41 h 203"/>
              <a:gd name="T24" fmla="*/ 144 w 214"/>
              <a:gd name="T25" fmla="*/ 54 h 203"/>
              <a:gd name="T26" fmla="*/ 169 w 214"/>
              <a:gd name="T27" fmla="*/ 64 h 203"/>
              <a:gd name="T28" fmla="*/ 143 w 214"/>
              <a:gd name="T29" fmla="*/ 54 h 203"/>
              <a:gd name="T30" fmla="*/ 138 w 214"/>
              <a:gd name="T31" fmla="*/ 56 h 203"/>
              <a:gd name="T32" fmla="*/ 158 w 214"/>
              <a:gd name="T33" fmla="*/ 86 h 203"/>
              <a:gd name="T34" fmla="*/ 125 w 214"/>
              <a:gd name="T35" fmla="*/ 61 h 203"/>
              <a:gd name="T36" fmla="*/ 45 w 214"/>
              <a:gd name="T37" fmla="*/ 173 h 203"/>
              <a:gd name="T38" fmla="*/ 59 w 214"/>
              <a:gd name="T39" fmla="*/ 164 h 203"/>
              <a:gd name="T40" fmla="*/ 45 w 214"/>
              <a:gd name="T41" fmla="*/ 173 h 203"/>
              <a:gd name="T42" fmla="*/ 61 w 214"/>
              <a:gd name="T43" fmla="*/ 162 h 203"/>
              <a:gd name="T44" fmla="*/ 59 w 214"/>
              <a:gd name="T45" fmla="*/ 148 h 203"/>
              <a:gd name="T46" fmla="*/ 70 w 214"/>
              <a:gd name="T47" fmla="*/ 158 h 203"/>
              <a:gd name="T48" fmla="*/ 74 w 214"/>
              <a:gd name="T49" fmla="*/ 156 h 203"/>
              <a:gd name="T50" fmla="*/ 60 w 214"/>
              <a:gd name="T51" fmla="*/ 145 h 203"/>
              <a:gd name="T52" fmla="*/ 84 w 214"/>
              <a:gd name="T53" fmla="*/ 149 h 203"/>
              <a:gd name="T54" fmla="*/ 95 w 214"/>
              <a:gd name="T55" fmla="*/ 142 h 203"/>
              <a:gd name="T56" fmla="*/ 67 w 214"/>
              <a:gd name="T57" fmla="*/ 133 h 203"/>
              <a:gd name="T58" fmla="*/ 69 w 214"/>
              <a:gd name="T59" fmla="*/ 121 h 203"/>
              <a:gd name="T60" fmla="*/ 21 w 214"/>
              <a:gd name="T61" fmla="*/ 76 h 203"/>
              <a:gd name="T62" fmla="*/ 95 w 214"/>
              <a:gd name="T63" fmla="*/ 142 h 203"/>
              <a:gd name="T64" fmla="*/ 103 w 214"/>
              <a:gd name="T65" fmla="*/ 146 h 203"/>
              <a:gd name="T66" fmla="*/ 116 w 214"/>
              <a:gd name="T67" fmla="*/ 182 h 203"/>
              <a:gd name="T68" fmla="*/ 27 w 214"/>
              <a:gd name="T69" fmla="*/ 77 h 203"/>
              <a:gd name="T70" fmla="*/ 39 w 214"/>
              <a:gd name="T71" fmla="*/ 79 h 203"/>
              <a:gd name="T72" fmla="*/ 124 w 214"/>
              <a:gd name="T73" fmla="*/ 157 h 203"/>
              <a:gd name="T74" fmla="*/ 48 w 214"/>
              <a:gd name="T75" fmla="*/ 81 h 203"/>
              <a:gd name="T76" fmla="*/ 71 w 214"/>
              <a:gd name="T77" fmla="*/ 84 h 203"/>
              <a:gd name="T78" fmla="*/ 127 w 214"/>
              <a:gd name="T79" fmla="*/ 144 h 203"/>
              <a:gd name="T80" fmla="*/ 133 w 214"/>
              <a:gd name="T81" fmla="*/ 129 h 203"/>
              <a:gd name="T82" fmla="*/ 72 w 214"/>
              <a:gd name="T83" fmla="*/ 77 h 203"/>
              <a:gd name="T84" fmla="*/ 117 w 214"/>
              <a:gd name="T85" fmla="*/ 103 h 203"/>
              <a:gd name="T86" fmla="*/ 138 w 214"/>
              <a:gd name="T87" fmla="*/ 128 h 203"/>
              <a:gd name="T88" fmla="*/ 167 w 214"/>
              <a:gd name="T89" fmla="*/ 133 h 203"/>
              <a:gd name="T90" fmla="*/ 72 w 214"/>
              <a:gd name="T91" fmla="*/ 60 h 203"/>
              <a:gd name="T92" fmla="*/ 178 w 214"/>
              <a:gd name="T93" fmla="*/ 137 h 203"/>
              <a:gd name="T94" fmla="*/ 188 w 214"/>
              <a:gd name="T95" fmla="*/ 138 h 203"/>
              <a:gd name="T96" fmla="*/ 73 w 214"/>
              <a:gd name="T97" fmla="*/ 16 h 203"/>
              <a:gd name="T98" fmla="*/ 116 w 214"/>
              <a:gd name="T99" fmla="*/ 62 h 203"/>
              <a:gd name="T100" fmla="*/ 141 w 214"/>
              <a:gd name="T101" fmla="*/ 81 h 203"/>
              <a:gd name="T102" fmla="*/ 154 w 214"/>
              <a:gd name="T103" fmla="*/ 94 h 203"/>
              <a:gd name="T104" fmla="*/ 194 w 214"/>
              <a:gd name="T105" fmla="*/ 13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4" h="203">
                <a:moveTo>
                  <a:pt x="210" y="140"/>
                </a:moveTo>
                <a:cubicBezTo>
                  <a:pt x="196" y="129"/>
                  <a:pt x="162" y="108"/>
                  <a:pt x="168" y="88"/>
                </a:cubicBezTo>
                <a:cubicBezTo>
                  <a:pt x="174" y="70"/>
                  <a:pt x="185" y="53"/>
                  <a:pt x="191" y="35"/>
                </a:cubicBezTo>
                <a:cubicBezTo>
                  <a:pt x="192" y="31"/>
                  <a:pt x="189" y="27"/>
                  <a:pt x="185" y="29"/>
                </a:cubicBezTo>
                <a:cubicBezTo>
                  <a:pt x="175" y="32"/>
                  <a:pt x="164" y="36"/>
                  <a:pt x="154" y="40"/>
                </a:cubicBezTo>
                <a:cubicBezTo>
                  <a:pt x="146" y="43"/>
                  <a:pt x="130" y="53"/>
                  <a:pt x="122" y="52"/>
                </a:cubicBezTo>
                <a:cubicBezTo>
                  <a:pt x="105" y="50"/>
                  <a:pt x="84" y="15"/>
                  <a:pt x="73" y="3"/>
                </a:cubicBezTo>
                <a:cubicBezTo>
                  <a:pt x="70" y="0"/>
                  <a:pt x="66" y="2"/>
                  <a:pt x="65" y="6"/>
                </a:cubicBezTo>
                <a:cubicBezTo>
                  <a:pt x="63" y="30"/>
                  <a:pt x="63" y="53"/>
                  <a:pt x="66" y="77"/>
                </a:cubicBezTo>
                <a:cubicBezTo>
                  <a:pt x="47" y="69"/>
                  <a:pt x="27" y="65"/>
                  <a:pt x="7" y="67"/>
                </a:cubicBezTo>
                <a:cubicBezTo>
                  <a:pt x="2" y="67"/>
                  <a:pt x="0" y="72"/>
                  <a:pt x="3" y="75"/>
                </a:cubicBezTo>
                <a:cubicBezTo>
                  <a:pt x="11" y="84"/>
                  <a:pt x="19" y="92"/>
                  <a:pt x="28" y="100"/>
                </a:cubicBezTo>
                <a:cubicBezTo>
                  <a:pt x="34" y="105"/>
                  <a:pt x="52" y="116"/>
                  <a:pt x="55" y="123"/>
                </a:cubicBezTo>
                <a:cubicBezTo>
                  <a:pt x="61" y="138"/>
                  <a:pt x="36" y="169"/>
                  <a:pt x="29" y="183"/>
                </a:cubicBezTo>
                <a:cubicBezTo>
                  <a:pt x="27" y="188"/>
                  <a:pt x="31" y="192"/>
                  <a:pt x="36" y="190"/>
                </a:cubicBezTo>
                <a:cubicBezTo>
                  <a:pt x="56" y="179"/>
                  <a:pt x="76" y="167"/>
                  <a:pt x="95" y="154"/>
                </a:cubicBezTo>
                <a:cubicBezTo>
                  <a:pt x="100" y="169"/>
                  <a:pt x="106" y="184"/>
                  <a:pt x="112" y="199"/>
                </a:cubicBezTo>
                <a:cubicBezTo>
                  <a:pt x="114" y="203"/>
                  <a:pt x="120" y="201"/>
                  <a:pt x="121" y="197"/>
                </a:cubicBezTo>
                <a:cubicBezTo>
                  <a:pt x="127" y="178"/>
                  <a:pt x="133" y="158"/>
                  <a:pt x="139" y="139"/>
                </a:cubicBezTo>
                <a:cubicBezTo>
                  <a:pt x="162" y="146"/>
                  <a:pt x="184" y="149"/>
                  <a:pt x="208" y="149"/>
                </a:cubicBezTo>
                <a:cubicBezTo>
                  <a:pt x="213" y="149"/>
                  <a:pt x="214" y="142"/>
                  <a:pt x="210" y="140"/>
                </a:cubicBezTo>
                <a:close/>
                <a:moveTo>
                  <a:pt x="171" y="59"/>
                </a:moveTo>
                <a:cubicBezTo>
                  <a:pt x="167" y="56"/>
                  <a:pt x="163" y="52"/>
                  <a:pt x="158" y="49"/>
                </a:cubicBezTo>
                <a:cubicBezTo>
                  <a:pt x="165" y="46"/>
                  <a:pt x="172" y="44"/>
                  <a:pt x="179" y="41"/>
                </a:cubicBezTo>
                <a:cubicBezTo>
                  <a:pt x="176" y="47"/>
                  <a:pt x="174" y="53"/>
                  <a:pt x="171" y="59"/>
                </a:cubicBezTo>
                <a:close/>
                <a:moveTo>
                  <a:pt x="144" y="54"/>
                </a:moveTo>
                <a:cubicBezTo>
                  <a:pt x="147" y="53"/>
                  <a:pt x="151" y="51"/>
                  <a:pt x="154" y="50"/>
                </a:cubicBezTo>
                <a:cubicBezTo>
                  <a:pt x="159" y="55"/>
                  <a:pt x="164" y="59"/>
                  <a:pt x="169" y="64"/>
                </a:cubicBezTo>
                <a:cubicBezTo>
                  <a:pt x="168" y="66"/>
                  <a:pt x="167" y="69"/>
                  <a:pt x="166" y="72"/>
                </a:cubicBezTo>
                <a:cubicBezTo>
                  <a:pt x="158" y="67"/>
                  <a:pt x="150" y="61"/>
                  <a:pt x="143" y="54"/>
                </a:cubicBezTo>
                <a:cubicBezTo>
                  <a:pt x="144" y="54"/>
                  <a:pt x="144" y="54"/>
                  <a:pt x="144" y="54"/>
                </a:cubicBezTo>
                <a:close/>
                <a:moveTo>
                  <a:pt x="138" y="56"/>
                </a:moveTo>
                <a:cubicBezTo>
                  <a:pt x="145" y="65"/>
                  <a:pt x="153" y="72"/>
                  <a:pt x="163" y="77"/>
                </a:cubicBezTo>
                <a:cubicBezTo>
                  <a:pt x="162" y="80"/>
                  <a:pt x="160" y="83"/>
                  <a:pt x="158" y="86"/>
                </a:cubicBezTo>
                <a:cubicBezTo>
                  <a:pt x="154" y="83"/>
                  <a:pt x="149" y="80"/>
                  <a:pt x="145" y="76"/>
                </a:cubicBezTo>
                <a:cubicBezTo>
                  <a:pt x="138" y="71"/>
                  <a:pt x="131" y="66"/>
                  <a:pt x="125" y="61"/>
                </a:cubicBezTo>
                <a:cubicBezTo>
                  <a:pt x="129" y="60"/>
                  <a:pt x="134" y="58"/>
                  <a:pt x="138" y="56"/>
                </a:cubicBezTo>
                <a:close/>
                <a:moveTo>
                  <a:pt x="45" y="173"/>
                </a:moveTo>
                <a:cubicBezTo>
                  <a:pt x="48" y="169"/>
                  <a:pt x="50" y="164"/>
                  <a:pt x="53" y="160"/>
                </a:cubicBezTo>
                <a:cubicBezTo>
                  <a:pt x="55" y="161"/>
                  <a:pt x="57" y="163"/>
                  <a:pt x="59" y="164"/>
                </a:cubicBezTo>
                <a:cubicBezTo>
                  <a:pt x="59" y="165"/>
                  <a:pt x="59" y="165"/>
                  <a:pt x="60" y="165"/>
                </a:cubicBezTo>
                <a:cubicBezTo>
                  <a:pt x="55" y="168"/>
                  <a:pt x="50" y="170"/>
                  <a:pt x="45" y="173"/>
                </a:cubicBezTo>
                <a:close/>
                <a:moveTo>
                  <a:pt x="61" y="164"/>
                </a:moveTo>
                <a:cubicBezTo>
                  <a:pt x="62" y="163"/>
                  <a:pt x="62" y="162"/>
                  <a:pt x="61" y="162"/>
                </a:cubicBezTo>
                <a:cubicBezTo>
                  <a:pt x="59" y="160"/>
                  <a:pt x="57" y="158"/>
                  <a:pt x="55" y="156"/>
                </a:cubicBezTo>
                <a:cubicBezTo>
                  <a:pt x="56" y="153"/>
                  <a:pt x="57" y="151"/>
                  <a:pt x="59" y="148"/>
                </a:cubicBezTo>
                <a:cubicBezTo>
                  <a:pt x="61" y="150"/>
                  <a:pt x="63" y="152"/>
                  <a:pt x="66" y="154"/>
                </a:cubicBezTo>
                <a:cubicBezTo>
                  <a:pt x="67" y="156"/>
                  <a:pt x="69" y="157"/>
                  <a:pt x="70" y="158"/>
                </a:cubicBezTo>
                <a:cubicBezTo>
                  <a:pt x="67" y="160"/>
                  <a:pt x="64" y="162"/>
                  <a:pt x="61" y="164"/>
                </a:cubicBezTo>
                <a:close/>
                <a:moveTo>
                  <a:pt x="74" y="156"/>
                </a:moveTo>
                <a:cubicBezTo>
                  <a:pt x="72" y="154"/>
                  <a:pt x="69" y="153"/>
                  <a:pt x="67" y="151"/>
                </a:cubicBezTo>
                <a:cubicBezTo>
                  <a:pt x="65" y="149"/>
                  <a:pt x="62" y="147"/>
                  <a:pt x="60" y="145"/>
                </a:cubicBezTo>
                <a:cubicBezTo>
                  <a:pt x="62" y="142"/>
                  <a:pt x="63" y="139"/>
                  <a:pt x="65" y="136"/>
                </a:cubicBezTo>
                <a:cubicBezTo>
                  <a:pt x="71" y="141"/>
                  <a:pt x="77" y="146"/>
                  <a:pt x="84" y="149"/>
                </a:cubicBezTo>
                <a:cubicBezTo>
                  <a:pt x="80" y="152"/>
                  <a:pt x="77" y="154"/>
                  <a:pt x="74" y="156"/>
                </a:cubicBezTo>
                <a:close/>
                <a:moveTo>
                  <a:pt x="95" y="142"/>
                </a:moveTo>
                <a:cubicBezTo>
                  <a:pt x="92" y="144"/>
                  <a:pt x="90" y="145"/>
                  <a:pt x="87" y="147"/>
                </a:cubicBezTo>
                <a:cubicBezTo>
                  <a:pt x="80" y="142"/>
                  <a:pt x="73" y="137"/>
                  <a:pt x="67" y="133"/>
                </a:cubicBezTo>
                <a:cubicBezTo>
                  <a:pt x="68" y="131"/>
                  <a:pt x="68" y="129"/>
                  <a:pt x="69" y="127"/>
                </a:cubicBezTo>
                <a:cubicBezTo>
                  <a:pt x="70" y="126"/>
                  <a:pt x="70" y="123"/>
                  <a:pt x="69" y="121"/>
                </a:cubicBezTo>
                <a:cubicBezTo>
                  <a:pt x="51" y="107"/>
                  <a:pt x="34" y="92"/>
                  <a:pt x="18" y="76"/>
                </a:cubicBezTo>
                <a:cubicBezTo>
                  <a:pt x="19" y="76"/>
                  <a:pt x="20" y="76"/>
                  <a:pt x="21" y="76"/>
                </a:cubicBezTo>
                <a:cubicBezTo>
                  <a:pt x="46" y="98"/>
                  <a:pt x="71" y="120"/>
                  <a:pt x="97" y="141"/>
                </a:cubicBezTo>
                <a:cubicBezTo>
                  <a:pt x="96" y="141"/>
                  <a:pt x="96" y="141"/>
                  <a:pt x="95" y="142"/>
                </a:cubicBezTo>
                <a:close/>
                <a:moveTo>
                  <a:pt x="116" y="182"/>
                </a:moveTo>
                <a:cubicBezTo>
                  <a:pt x="111" y="170"/>
                  <a:pt x="107" y="158"/>
                  <a:pt x="103" y="146"/>
                </a:cubicBezTo>
                <a:cubicBezTo>
                  <a:pt x="109" y="151"/>
                  <a:pt x="116" y="156"/>
                  <a:pt x="122" y="161"/>
                </a:cubicBezTo>
                <a:cubicBezTo>
                  <a:pt x="120" y="168"/>
                  <a:pt x="118" y="175"/>
                  <a:pt x="116" y="182"/>
                </a:cubicBezTo>
                <a:close/>
                <a:moveTo>
                  <a:pt x="124" y="157"/>
                </a:moveTo>
                <a:cubicBezTo>
                  <a:pt x="93" y="129"/>
                  <a:pt x="60" y="102"/>
                  <a:pt x="27" y="77"/>
                </a:cubicBezTo>
                <a:cubicBezTo>
                  <a:pt x="31" y="77"/>
                  <a:pt x="35" y="78"/>
                  <a:pt x="39" y="79"/>
                </a:cubicBezTo>
                <a:cubicBezTo>
                  <a:pt x="39" y="79"/>
                  <a:pt x="39" y="79"/>
                  <a:pt x="39" y="79"/>
                </a:cubicBezTo>
                <a:cubicBezTo>
                  <a:pt x="69" y="102"/>
                  <a:pt x="97" y="125"/>
                  <a:pt x="126" y="148"/>
                </a:cubicBezTo>
                <a:cubicBezTo>
                  <a:pt x="125" y="151"/>
                  <a:pt x="124" y="154"/>
                  <a:pt x="124" y="157"/>
                </a:cubicBezTo>
                <a:close/>
                <a:moveTo>
                  <a:pt x="127" y="144"/>
                </a:moveTo>
                <a:cubicBezTo>
                  <a:pt x="102" y="121"/>
                  <a:pt x="75" y="100"/>
                  <a:pt x="48" y="81"/>
                </a:cubicBezTo>
                <a:cubicBezTo>
                  <a:pt x="53" y="82"/>
                  <a:pt x="59" y="85"/>
                  <a:pt x="64" y="87"/>
                </a:cubicBezTo>
                <a:cubicBezTo>
                  <a:pt x="68" y="89"/>
                  <a:pt x="70" y="87"/>
                  <a:pt x="71" y="84"/>
                </a:cubicBezTo>
                <a:cubicBezTo>
                  <a:pt x="91" y="101"/>
                  <a:pt x="111" y="117"/>
                  <a:pt x="131" y="133"/>
                </a:cubicBezTo>
                <a:cubicBezTo>
                  <a:pt x="130" y="137"/>
                  <a:pt x="129" y="141"/>
                  <a:pt x="127" y="144"/>
                </a:cubicBezTo>
                <a:close/>
                <a:moveTo>
                  <a:pt x="138" y="128"/>
                </a:moveTo>
                <a:cubicBezTo>
                  <a:pt x="136" y="127"/>
                  <a:pt x="134" y="128"/>
                  <a:pt x="133" y="129"/>
                </a:cubicBezTo>
                <a:cubicBezTo>
                  <a:pt x="113" y="112"/>
                  <a:pt x="92" y="96"/>
                  <a:pt x="72" y="79"/>
                </a:cubicBezTo>
                <a:cubicBezTo>
                  <a:pt x="72" y="78"/>
                  <a:pt x="72" y="78"/>
                  <a:pt x="72" y="77"/>
                </a:cubicBezTo>
                <a:cubicBezTo>
                  <a:pt x="72" y="73"/>
                  <a:pt x="72" y="69"/>
                  <a:pt x="72" y="66"/>
                </a:cubicBezTo>
                <a:cubicBezTo>
                  <a:pt x="86" y="79"/>
                  <a:pt x="101" y="91"/>
                  <a:pt x="117" y="103"/>
                </a:cubicBezTo>
                <a:cubicBezTo>
                  <a:pt x="130" y="113"/>
                  <a:pt x="142" y="125"/>
                  <a:pt x="157" y="133"/>
                </a:cubicBezTo>
                <a:cubicBezTo>
                  <a:pt x="150" y="132"/>
                  <a:pt x="144" y="130"/>
                  <a:pt x="138" y="128"/>
                </a:cubicBezTo>
                <a:close/>
                <a:moveTo>
                  <a:pt x="167" y="136"/>
                </a:moveTo>
                <a:cubicBezTo>
                  <a:pt x="168" y="135"/>
                  <a:pt x="168" y="134"/>
                  <a:pt x="167" y="133"/>
                </a:cubicBezTo>
                <a:cubicBezTo>
                  <a:pt x="153" y="119"/>
                  <a:pt x="136" y="109"/>
                  <a:pt x="121" y="98"/>
                </a:cubicBezTo>
                <a:cubicBezTo>
                  <a:pt x="105" y="85"/>
                  <a:pt x="88" y="72"/>
                  <a:pt x="72" y="60"/>
                </a:cubicBezTo>
                <a:cubicBezTo>
                  <a:pt x="72" y="54"/>
                  <a:pt x="72" y="48"/>
                  <a:pt x="72" y="43"/>
                </a:cubicBezTo>
                <a:cubicBezTo>
                  <a:pt x="108" y="74"/>
                  <a:pt x="142" y="106"/>
                  <a:pt x="178" y="137"/>
                </a:cubicBezTo>
                <a:cubicBezTo>
                  <a:pt x="174" y="137"/>
                  <a:pt x="171" y="136"/>
                  <a:pt x="167" y="136"/>
                </a:cubicBezTo>
                <a:close/>
                <a:moveTo>
                  <a:pt x="188" y="138"/>
                </a:moveTo>
                <a:cubicBezTo>
                  <a:pt x="152" y="102"/>
                  <a:pt x="112" y="69"/>
                  <a:pt x="72" y="37"/>
                </a:cubicBezTo>
                <a:cubicBezTo>
                  <a:pt x="72" y="30"/>
                  <a:pt x="73" y="23"/>
                  <a:pt x="73" y="16"/>
                </a:cubicBezTo>
                <a:cubicBezTo>
                  <a:pt x="81" y="25"/>
                  <a:pt x="89" y="34"/>
                  <a:pt x="97" y="43"/>
                </a:cubicBezTo>
                <a:cubicBezTo>
                  <a:pt x="101" y="49"/>
                  <a:pt x="108" y="60"/>
                  <a:pt x="116" y="62"/>
                </a:cubicBezTo>
                <a:cubicBezTo>
                  <a:pt x="117" y="62"/>
                  <a:pt x="117" y="62"/>
                  <a:pt x="118" y="62"/>
                </a:cubicBezTo>
                <a:cubicBezTo>
                  <a:pt x="126" y="68"/>
                  <a:pt x="134" y="75"/>
                  <a:pt x="141" y="81"/>
                </a:cubicBezTo>
                <a:cubicBezTo>
                  <a:pt x="146" y="84"/>
                  <a:pt x="150" y="89"/>
                  <a:pt x="155" y="92"/>
                </a:cubicBezTo>
                <a:cubicBezTo>
                  <a:pt x="155" y="93"/>
                  <a:pt x="154" y="94"/>
                  <a:pt x="154" y="94"/>
                </a:cubicBezTo>
                <a:cubicBezTo>
                  <a:pt x="153" y="96"/>
                  <a:pt x="153" y="99"/>
                  <a:pt x="155" y="100"/>
                </a:cubicBezTo>
                <a:cubicBezTo>
                  <a:pt x="167" y="114"/>
                  <a:pt x="180" y="127"/>
                  <a:pt x="194" y="139"/>
                </a:cubicBezTo>
                <a:cubicBezTo>
                  <a:pt x="192" y="139"/>
                  <a:pt x="190" y="138"/>
                  <a:pt x="188" y="138"/>
                </a:cubicBezTo>
                <a:close/>
              </a:path>
            </a:pathLst>
          </a:custGeom>
          <a:solidFill>
            <a:schemeClr val="tx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nvGrpSpPr>
          <p:cNvPr id="21" name="组合 20"/>
          <p:cNvGrpSpPr/>
          <p:nvPr/>
        </p:nvGrpSpPr>
        <p:grpSpPr>
          <a:xfrm>
            <a:off x="861956" y="1915851"/>
            <a:ext cx="3484090" cy="3026859"/>
            <a:chOff x="1570510" y="1915851"/>
            <a:chExt cx="3484090" cy="3026859"/>
          </a:xfrm>
        </p:grpSpPr>
        <p:pic>
          <p:nvPicPr>
            <p:cNvPr id="16" name="图片 15"/>
            <p:cNvPicPr>
              <a:picLocks noChangeAspect="1"/>
            </p:cNvPicPr>
            <p:nvPr/>
          </p:nvPicPr>
          <p:blipFill>
            <a:blip r:embed="rId5"/>
            <a:stretch>
              <a:fillRect/>
            </a:stretch>
          </p:blipFill>
          <p:spPr>
            <a:xfrm>
              <a:off x="1570510" y="1915851"/>
              <a:ext cx="3484090" cy="3026859"/>
            </a:xfrm>
            <a:prstGeom prst="rect">
              <a:avLst/>
            </a:prstGeom>
          </p:spPr>
        </p:pic>
        <p:pic>
          <p:nvPicPr>
            <p:cNvPr id="13" name="图片 12"/>
            <p:cNvPicPr>
              <a:picLocks noChangeAspect="1"/>
            </p:cNvPicPr>
            <p:nvPr/>
          </p:nvPicPr>
          <p:blipFill>
            <a:blip r:embed="rId6"/>
            <a:stretch>
              <a:fillRect/>
            </a:stretch>
          </p:blipFill>
          <p:spPr>
            <a:xfrm>
              <a:off x="2358626" y="2277616"/>
              <a:ext cx="1907396" cy="1522213"/>
            </a:xfrm>
            <a:prstGeom prst="rect">
              <a:avLst/>
            </a:prstGeom>
          </p:spPr>
        </p:pic>
      </p:grpSp>
      <p:sp>
        <p:nvSpPr>
          <p:cNvPr id="17" name="文本框 16"/>
          <p:cNvSpPr txBox="1"/>
          <p:nvPr/>
        </p:nvSpPr>
        <p:spPr>
          <a:xfrm>
            <a:off x="6083975" y="2968832"/>
            <a:ext cx="3877985"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4800" b="1" i="0" u="none" strike="noStrike" kern="1200" cap="none" spc="0" normalizeH="0" baseline="0" noProof="0" dirty="0">
                <a:ln>
                  <a:noFill/>
                </a:ln>
                <a:solidFill>
                  <a:prstClr val="black"/>
                </a:solidFill>
                <a:effectLst/>
                <a:uLnTx/>
                <a:uFillTx/>
                <a:latin typeface="微软雅黑"/>
                <a:ea typeface="微软雅黑"/>
                <a:cs typeface="+mn-cs"/>
              </a:rPr>
              <a:t>气象数据分析</a:t>
            </a:r>
          </a:p>
        </p:txBody>
      </p:sp>
      <p:sp>
        <p:nvSpPr>
          <p:cNvPr id="18" name="文本框 17"/>
          <p:cNvSpPr txBox="1"/>
          <p:nvPr/>
        </p:nvSpPr>
        <p:spPr>
          <a:xfrm>
            <a:off x="4305463" y="2218628"/>
            <a:ext cx="8001781" cy="830997"/>
          </a:xfrm>
          <a:prstGeom prst="rect">
            <a:avLst/>
          </a:prstGeom>
          <a:noFill/>
        </p:spPr>
        <p:txBody>
          <a:bodyPr wrap="square" rtlCol="0">
            <a:spAutoFit/>
            <a:scene3d>
              <a:camera prst="orthographicFront"/>
              <a:lightRig rig="threePt" dir="t"/>
            </a:scene3d>
            <a:sp3d contourW="12700"/>
          </a:bodyPr>
          <a:lstStyle/>
          <a:p>
            <a:pPr lvl="0">
              <a:defRPr/>
            </a:pPr>
            <a:r>
              <a:rPr lang="en-US" altLang="zh-CN" sz="4800" dirty="0">
                <a:solidFill>
                  <a:prstClr val="black"/>
                </a:solidFill>
                <a:ea typeface="迷你简准圆" pitchFamily="65" charset="-122"/>
              </a:rPr>
              <a:t>Meteorological data analysis</a:t>
            </a:r>
            <a:endParaRPr kumimoji="0" lang="zh-CN" altLang="en-US" sz="4800" b="0" i="0" u="none" strike="noStrike" kern="1200" cap="none" spc="0" normalizeH="0" baseline="0" noProof="0" dirty="0">
              <a:ln>
                <a:noFill/>
              </a:ln>
              <a:solidFill>
                <a:prstClr val="black"/>
              </a:solidFill>
              <a:effectLst/>
              <a:uLnTx/>
              <a:uFillTx/>
              <a:latin typeface="Arial"/>
              <a:ea typeface="迷你简准圆" pitchFamily="65" charset="-122"/>
              <a:cs typeface="+mn-cs"/>
            </a:endParaRPr>
          </a:p>
        </p:txBody>
      </p:sp>
      <p:sp>
        <p:nvSpPr>
          <p:cNvPr id="19" name="文本框 18"/>
          <p:cNvSpPr txBox="1"/>
          <p:nvPr/>
        </p:nvSpPr>
        <p:spPr>
          <a:xfrm>
            <a:off x="5355953" y="3832681"/>
            <a:ext cx="5164307" cy="767390"/>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white">
                    <a:lumMod val="50000"/>
                  </a:prstClr>
                </a:solidFill>
                <a:effectLst/>
                <a:uLnTx/>
                <a:uFillTx/>
                <a:latin typeface="微软雅黑"/>
                <a:ea typeface="微软雅黑"/>
                <a:cs typeface="+mn-cs"/>
              </a:rPr>
              <a:t>组长：王磊</a:t>
            </a:r>
            <a:endParaRPr kumimoji="0" lang="en-US" altLang="zh-CN" sz="2000" b="0" i="0" u="none" strike="noStrike" kern="1200" cap="none" spc="0" normalizeH="0" baseline="0" noProof="0" dirty="0">
              <a:ln>
                <a:noFill/>
              </a:ln>
              <a:solidFill>
                <a:prstClr val="white">
                  <a:lumMod val="50000"/>
                </a:prstClr>
              </a:solidFill>
              <a:effectLst/>
              <a:uLnTx/>
              <a:uFillTx/>
              <a:latin typeface="微软雅黑"/>
              <a:ea typeface="微软雅黑"/>
              <a:cs typeface="+mn-cs"/>
            </a:endParaRPr>
          </a:p>
          <a:p>
            <a:pPr marL="0" marR="0" lvl="0" indent="0" algn="l" defTabSz="914400" rtl="0" eaLnBrk="1" fontAlgn="auto" latinLnBrk="0" hangingPunct="1">
              <a:lnSpc>
                <a:spcPct val="114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white">
                    <a:lumMod val="50000"/>
                  </a:prstClr>
                </a:solidFill>
                <a:effectLst/>
                <a:uLnTx/>
                <a:uFillTx/>
                <a:latin typeface="微软雅黑"/>
                <a:ea typeface="微软雅黑"/>
                <a:cs typeface="+mn-cs"/>
              </a:rPr>
              <a:t> </a:t>
            </a:r>
            <a:r>
              <a:rPr kumimoji="0" lang="zh-CN" altLang="en-US" sz="2000" b="0" i="0" u="none" strike="noStrike" kern="1200" cap="none" spc="0" normalizeH="0" baseline="0" noProof="0" dirty="0">
                <a:ln>
                  <a:noFill/>
                </a:ln>
                <a:solidFill>
                  <a:prstClr val="white">
                    <a:lumMod val="50000"/>
                  </a:prstClr>
                </a:solidFill>
                <a:effectLst/>
                <a:uLnTx/>
                <a:uFillTx/>
                <a:latin typeface="微软雅黑"/>
                <a:ea typeface="微软雅黑"/>
                <a:cs typeface="+mn-cs"/>
              </a:rPr>
              <a:t>组员：申淳元、燕怡楠、韦永剑、吴明昊</a:t>
            </a:r>
            <a:endParaRPr kumimoji="0" lang="en-US" altLang="zh-CN" sz="2000" b="0" i="0" u="none" strike="noStrike" kern="1200" cap="none" spc="0" normalizeH="0" baseline="0" noProof="0" dirty="0">
              <a:ln>
                <a:noFill/>
              </a:ln>
              <a:solidFill>
                <a:prstClr val="white">
                  <a:lumMod val="50000"/>
                </a:prstClr>
              </a:solidFill>
              <a:effectLst/>
              <a:uLnTx/>
              <a:uFillTx/>
              <a:latin typeface="微软雅黑"/>
              <a:ea typeface="微软雅黑"/>
              <a:cs typeface="+mn-cs"/>
            </a:endParaRPr>
          </a:p>
        </p:txBody>
      </p:sp>
      <p:sp>
        <p:nvSpPr>
          <p:cNvPr id="20" name="文本框 19"/>
          <p:cNvSpPr txBox="1"/>
          <p:nvPr/>
        </p:nvSpPr>
        <p:spPr>
          <a:xfrm>
            <a:off x="5421774" y="5916145"/>
            <a:ext cx="1324402" cy="400110"/>
          </a:xfrm>
          <a:prstGeom prst="rect">
            <a:avLst/>
          </a:prstGeom>
          <a:noFill/>
        </p:spPr>
        <p:txBody>
          <a:bodyPr wrap="non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prstClr val="black">
                    <a:lumMod val="75000"/>
                    <a:lumOff val="25000"/>
                  </a:prstClr>
                </a:solidFill>
                <a:effectLst/>
                <a:uLnTx/>
                <a:uFillTx/>
                <a:latin typeface="Arial"/>
                <a:ea typeface="迷你简准圆" pitchFamily="65" charset="-122"/>
                <a:cs typeface="+mn-cs"/>
              </a:rPr>
              <a:t>2020.7.13</a:t>
            </a:r>
            <a:endParaRPr kumimoji="0" lang="zh-CN" altLang="en-US" sz="2000" b="0" i="0" u="none" strike="noStrike" kern="1200" cap="none" spc="0" normalizeH="0" baseline="0" noProof="0" dirty="0">
              <a:ln>
                <a:noFill/>
              </a:ln>
              <a:solidFill>
                <a:prstClr val="black">
                  <a:lumMod val="75000"/>
                  <a:lumOff val="25000"/>
                </a:prstClr>
              </a:solidFill>
              <a:effectLst/>
              <a:uLnTx/>
              <a:uFillTx/>
              <a:latin typeface="Arial"/>
              <a:ea typeface="迷你简准圆" pitchFamily="65" charset="-122"/>
              <a:cs typeface="+mn-cs"/>
            </a:endParaRPr>
          </a:p>
        </p:txBody>
      </p:sp>
      <p:pic>
        <p:nvPicPr>
          <p:cNvPr id="22" name="William Joseph - Radioactiv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82181" y="1306251"/>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2"/>
                                        </p:tgtEl>
                                      </p:cBhvr>
                                    </p:cmd>
                                  </p:childTnLst>
                                </p:cTn>
                              </p:par>
                              <p:par>
                                <p:cTn id="7" presetID="2" presetClass="entr" presetSubtype="4" fill="hold" nodeType="withEffect">
                                  <p:stCondLst>
                                    <p:cond delay="0"/>
                                  </p:stCondLst>
                                  <p:childTnLst>
                                    <p:set>
                                      <p:cBhvr>
                                        <p:cTn id="8" dur="1" fill="hold">
                                          <p:stCondLst>
                                            <p:cond delay="0"/>
                                          </p:stCondLst>
                                        </p:cTn>
                                        <p:tgtEl>
                                          <p:spTgt spid="21"/>
                                        </p:tgtEl>
                                        <p:attrNameLst>
                                          <p:attrName>style.visibility</p:attrName>
                                        </p:attrNameLst>
                                      </p:cBhvr>
                                      <p:to>
                                        <p:strVal val="visible"/>
                                      </p:to>
                                    </p:set>
                                    <p:anim calcmode="lin" valueType="num">
                                      <p:cBhvr additive="base">
                                        <p:cTn id="9" dur="500" fill="hold"/>
                                        <p:tgtEl>
                                          <p:spTgt spid="21"/>
                                        </p:tgtEl>
                                        <p:attrNameLst>
                                          <p:attrName>ppt_x</p:attrName>
                                        </p:attrNameLst>
                                      </p:cBhvr>
                                      <p:tavLst>
                                        <p:tav tm="0">
                                          <p:val>
                                            <p:strVal val="#ppt_x"/>
                                          </p:val>
                                        </p:tav>
                                        <p:tav tm="100000">
                                          <p:val>
                                            <p:strVal val="#ppt_x"/>
                                          </p:val>
                                        </p:tav>
                                      </p:tavLst>
                                    </p:anim>
                                    <p:anim calcmode="lin" valueType="num">
                                      <p:cBhvr additive="base">
                                        <p:cTn id="10" dur="500" fill="hold"/>
                                        <p:tgtEl>
                                          <p:spTgt spid="21"/>
                                        </p:tgtEl>
                                        <p:attrNameLst>
                                          <p:attrName>ppt_y</p:attrName>
                                        </p:attrNameLst>
                                      </p:cBhvr>
                                      <p:tavLst>
                                        <p:tav tm="0">
                                          <p:val>
                                            <p:strVal val="1+#ppt_h/2"/>
                                          </p:val>
                                        </p:tav>
                                        <p:tav tm="100000">
                                          <p:val>
                                            <p:strVal val="#ppt_y"/>
                                          </p:val>
                                        </p:tav>
                                      </p:tavLst>
                                    </p:anim>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500" fill="hold"/>
                                        <p:tgtEl>
                                          <p:spTgt spid="6"/>
                                        </p:tgtEl>
                                        <p:attrNameLst>
                                          <p:attrName>ppt_w</p:attrName>
                                        </p:attrNameLst>
                                      </p:cBhvr>
                                      <p:tavLst>
                                        <p:tav tm="0">
                                          <p:val>
                                            <p:fltVal val="0"/>
                                          </p:val>
                                        </p:tav>
                                        <p:tav tm="100000">
                                          <p:val>
                                            <p:strVal val="#ppt_w"/>
                                          </p:val>
                                        </p:tav>
                                      </p:tavLst>
                                    </p:anim>
                                    <p:anim calcmode="lin" valueType="num">
                                      <p:cBhvr>
                                        <p:cTn id="20" dur="500" fill="hold"/>
                                        <p:tgtEl>
                                          <p:spTgt spid="6"/>
                                        </p:tgtEl>
                                        <p:attrNameLst>
                                          <p:attrName>ppt_h</p:attrName>
                                        </p:attrNameLst>
                                      </p:cBhvr>
                                      <p:tavLst>
                                        <p:tav tm="0">
                                          <p:val>
                                            <p:fltVal val="0"/>
                                          </p:val>
                                        </p:tav>
                                        <p:tav tm="100000">
                                          <p:val>
                                            <p:strVal val="#ppt_h"/>
                                          </p:val>
                                        </p:tav>
                                      </p:tavLst>
                                    </p:anim>
                                    <p:animEffect transition="in" filter="fade">
                                      <p:cBhvr>
                                        <p:cTn id="21" dur="500"/>
                                        <p:tgtEl>
                                          <p:spTgt spid="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animEffect transition="in" filter="fade">
                                      <p:cBhvr>
                                        <p:cTn id="26" dur="500"/>
                                        <p:tgtEl>
                                          <p:spTgt spid="7"/>
                                        </p:tgtEl>
                                      </p:cBhvr>
                                    </p:animEffect>
                                  </p:childTnLst>
                                </p:cTn>
                              </p:par>
                            </p:childTnLst>
                          </p:cTn>
                        </p:par>
                        <p:par>
                          <p:cTn id="27" fill="hold">
                            <p:stCondLst>
                              <p:cond delay="1000"/>
                            </p:stCondLst>
                            <p:childTnLst>
                              <p:par>
                                <p:cTn id="28" presetID="47"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1000"/>
                                        <p:tgtEl>
                                          <p:spTgt spid="18"/>
                                        </p:tgtEl>
                                      </p:cBhvr>
                                    </p:animEffect>
                                    <p:anim calcmode="lin" valueType="num">
                                      <p:cBhvr>
                                        <p:cTn id="31" dur="1000" fill="hold"/>
                                        <p:tgtEl>
                                          <p:spTgt spid="18"/>
                                        </p:tgtEl>
                                        <p:attrNameLst>
                                          <p:attrName>ppt_x</p:attrName>
                                        </p:attrNameLst>
                                      </p:cBhvr>
                                      <p:tavLst>
                                        <p:tav tm="0">
                                          <p:val>
                                            <p:strVal val="#ppt_x"/>
                                          </p:val>
                                        </p:tav>
                                        <p:tav tm="100000">
                                          <p:val>
                                            <p:strVal val="#ppt_x"/>
                                          </p:val>
                                        </p:tav>
                                      </p:tavLst>
                                    </p:anim>
                                    <p:anim calcmode="lin" valueType="num">
                                      <p:cBhvr>
                                        <p:cTn id="32" dur="1000" fill="hold"/>
                                        <p:tgtEl>
                                          <p:spTgt spid="18"/>
                                        </p:tgtEl>
                                        <p:attrNameLst>
                                          <p:attrName>ppt_y</p:attrName>
                                        </p:attrNameLst>
                                      </p:cBhvr>
                                      <p:tavLst>
                                        <p:tav tm="0">
                                          <p:val>
                                            <p:strVal val="#ppt_y-.1"/>
                                          </p:val>
                                        </p:tav>
                                        <p:tav tm="100000">
                                          <p:val>
                                            <p:strVal val="#ppt_y"/>
                                          </p:val>
                                        </p:tav>
                                      </p:tavLst>
                                    </p:anim>
                                  </p:childTnLst>
                                </p:cTn>
                              </p:par>
                            </p:childTnLst>
                          </p:cTn>
                        </p:par>
                        <p:par>
                          <p:cTn id="33" fill="hold">
                            <p:stCondLst>
                              <p:cond delay="2000"/>
                            </p:stCondLst>
                            <p:childTnLst>
                              <p:par>
                                <p:cTn id="34" presetID="2" presetClass="entr" presetSubtype="2" fill="hold" grpId="0" nodeType="afterEffect">
                                  <p:stCondLst>
                                    <p:cond delay="0"/>
                                  </p:stCondLst>
                                  <p:childTnLst>
                                    <p:set>
                                      <p:cBhvr>
                                        <p:cTn id="35" dur="1" fill="hold">
                                          <p:stCondLst>
                                            <p:cond delay="0"/>
                                          </p:stCondLst>
                                        </p:cTn>
                                        <p:tgtEl>
                                          <p:spTgt spid="17"/>
                                        </p:tgtEl>
                                        <p:attrNameLst>
                                          <p:attrName>style.visibility</p:attrName>
                                        </p:attrNameLst>
                                      </p:cBhvr>
                                      <p:to>
                                        <p:strVal val="visible"/>
                                      </p:to>
                                    </p:set>
                                    <p:anim calcmode="lin" valueType="num">
                                      <p:cBhvr additive="base">
                                        <p:cTn id="36" dur="500" fill="hold"/>
                                        <p:tgtEl>
                                          <p:spTgt spid="17"/>
                                        </p:tgtEl>
                                        <p:attrNameLst>
                                          <p:attrName>ppt_x</p:attrName>
                                        </p:attrNameLst>
                                      </p:cBhvr>
                                      <p:tavLst>
                                        <p:tav tm="0">
                                          <p:val>
                                            <p:strVal val="1+#ppt_w/2"/>
                                          </p:val>
                                        </p:tav>
                                        <p:tav tm="100000">
                                          <p:val>
                                            <p:strVal val="#ppt_x"/>
                                          </p:val>
                                        </p:tav>
                                      </p:tavLst>
                                    </p:anim>
                                    <p:anim calcmode="lin" valueType="num">
                                      <p:cBhvr additive="base">
                                        <p:cTn id="37" dur="500" fill="hold"/>
                                        <p:tgtEl>
                                          <p:spTgt spid="17"/>
                                        </p:tgtEl>
                                        <p:attrNameLst>
                                          <p:attrName>ppt_y</p:attrName>
                                        </p:attrNameLst>
                                      </p:cBhvr>
                                      <p:tavLst>
                                        <p:tav tm="0">
                                          <p:val>
                                            <p:strVal val="#ppt_y"/>
                                          </p:val>
                                        </p:tav>
                                        <p:tav tm="100000">
                                          <p:val>
                                            <p:strVal val="#ppt_y"/>
                                          </p:val>
                                        </p:tav>
                                      </p:tavLst>
                                    </p:anim>
                                  </p:childTnLst>
                                </p:cTn>
                              </p:par>
                            </p:childTnLst>
                          </p:cTn>
                        </p:par>
                        <p:par>
                          <p:cTn id="38" fill="hold">
                            <p:stCondLst>
                              <p:cond delay="2500"/>
                            </p:stCondLst>
                            <p:childTnLst>
                              <p:par>
                                <p:cTn id="39" presetID="14" presetClass="entr" presetSubtype="10" fill="hold" grpId="0" nodeType="after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randombar(horizontal)">
                                      <p:cBhvr>
                                        <p:cTn id="41" dur="500"/>
                                        <p:tgtEl>
                                          <p:spTgt spid="19"/>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6" repeatCount="indefinite" fill="hold" display="0">
                  <p:stCondLst>
                    <p:cond delay="indefinite"/>
                  </p:stCondLst>
                  <p:endCondLst>
                    <p:cond evt="onStopAudio" delay="0">
                      <p:tgtEl>
                        <p:sldTgt/>
                      </p:tgtEl>
                    </p:cond>
                  </p:endCondLst>
                </p:cTn>
                <p:tgtEl>
                  <p:spTgt spid="22"/>
                </p:tgtEl>
              </p:cMediaNode>
            </p:audio>
          </p:childTnLst>
        </p:cTn>
      </p:par>
    </p:tnLst>
    <p:bldLst>
      <p:bldP spid="5" grpId="0" animBg="1"/>
      <p:bldP spid="6" grpId="0" animBg="1"/>
      <p:bldP spid="7" grpId="0" animBg="1"/>
      <p:bldP spid="17" grpId="0"/>
      <p:bldP spid="18" grpId="0"/>
      <p:bldP spid="19" grpId="0"/>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1178349" y="2309567"/>
            <a:ext cx="4168991" cy="3676851"/>
            <a:chOff x="1570510" y="1915851"/>
            <a:chExt cx="3484090" cy="3026859"/>
          </a:xfrm>
        </p:grpSpPr>
        <p:pic>
          <p:nvPicPr>
            <p:cNvPr id="16" name="图片 15"/>
            <p:cNvPicPr>
              <a:picLocks noChangeAspect="1"/>
            </p:cNvPicPr>
            <p:nvPr/>
          </p:nvPicPr>
          <p:blipFill>
            <a:blip r:embed="rId3"/>
            <a:stretch>
              <a:fillRect/>
            </a:stretch>
          </p:blipFill>
          <p:spPr>
            <a:xfrm>
              <a:off x="1570510" y="1915851"/>
              <a:ext cx="3484090" cy="3026859"/>
            </a:xfrm>
            <a:prstGeom prst="rect">
              <a:avLst/>
            </a:prstGeom>
          </p:spPr>
        </p:pic>
        <p:pic>
          <p:nvPicPr>
            <p:cNvPr id="13" name="图片 12"/>
            <p:cNvPicPr>
              <a:picLocks noChangeAspect="1"/>
            </p:cNvPicPr>
            <p:nvPr/>
          </p:nvPicPr>
          <p:blipFill>
            <a:blip r:embed="rId4"/>
            <a:stretch>
              <a:fillRect/>
            </a:stretch>
          </p:blipFill>
          <p:spPr>
            <a:xfrm>
              <a:off x="2358626" y="2277616"/>
              <a:ext cx="1907396" cy="1522213"/>
            </a:xfrm>
            <a:prstGeom prst="rect">
              <a:avLst/>
            </a:prstGeom>
          </p:spPr>
        </p:pic>
      </p:grpSp>
      <p:sp>
        <p:nvSpPr>
          <p:cNvPr id="20" name="文本框 19"/>
          <p:cNvSpPr txBox="1"/>
          <p:nvPr/>
        </p:nvSpPr>
        <p:spPr>
          <a:xfrm>
            <a:off x="5421774" y="5916145"/>
            <a:ext cx="1324402" cy="400110"/>
          </a:xfrm>
          <a:prstGeom prst="rect">
            <a:avLst/>
          </a:prstGeom>
          <a:noFill/>
        </p:spPr>
        <p:txBody>
          <a:bodyPr wrap="none" rtlCol="0">
            <a:spAutoFit/>
            <a:scene3d>
              <a:camera prst="orthographicFront"/>
              <a:lightRig rig="threePt" dir="t"/>
            </a:scene3d>
            <a:sp3d contourW="12700"/>
          </a:bodyPr>
          <a:lstStyle/>
          <a:p>
            <a:pPr lvl="0" algn="ctr">
              <a:defRPr/>
            </a:pPr>
            <a:r>
              <a:rPr lang="en-US" altLang="zh-CN" sz="2000" dirty="0">
                <a:solidFill>
                  <a:prstClr val="black">
                    <a:lumMod val="75000"/>
                    <a:lumOff val="25000"/>
                  </a:prstClr>
                </a:solidFill>
                <a:ea typeface="迷你简准圆" pitchFamily="65" charset="-122"/>
              </a:rPr>
              <a:t>2020.7.13</a:t>
            </a:r>
            <a:endParaRPr lang="zh-CN" altLang="en-US" sz="2000" dirty="0">
              <a:solidFill>
                <a:prstClr val="black">
                  <a:lumMod val="75000"/>
                  <a:lumOff val="25000"/>
                </a:prstClr>
              </a:solidFill>
              <a:ea typeface="迷你简准圆" pitchFamily="65" charset="-122"/>
            </a:endParaRPr>
          </a:p>
        </p:txBody>
      </p:sp>
      <p:grpSp>
        <p:nvGrpSpPr>
          <p:cNvPr id="11" name="组合 10">
            <a:extLst>
              <a:ext uri="{FF2B5EF4-FFF2-40B4-BE49-F238E27FC236}">
                <a16:creationId xmlns:a16="http://schemas.microsoft.com/office/drawing/2014/main" id="{4256238B-7347-44B7-A411-98F5AE143943}"/>
              </a:ext>
            </a:extLst>
          </p:cNvPr>
          <p:cNvGrpSpPr/>
          <p:nvPr/>
        </p:nvGrpSpPr>
        <p:grpSpPr>
          <a:xfrm>
            <a:off x="4209142" y="541745"/>
            <a:ext cx="3773716" cy="891582"/>
            <a:chOff x="4209142" y="254523"/>
            <a:chExt cx="3773716" cy="891582"/>
          </a:xfrm>
        </p:grpSpPr>
        <p:pic>
          <p:nvPicPr>
            <p:cNvPr id="12" name="图片 11">
              <a:extLst>
                <a:ext uri="{FF2B5EF4-FFF2-40B4-BE49-F238E27FC236}">
                  <a16:creationId xmlns:a16="http://schemas.microsoft.com/office/drawing/2014/main" id="{E228A1EA-D360-4D4A-AA91-5D5E66201BC4}"/>
                </a:ext>
              </a:extLst>
            </p:cNvPr>
            <p:cNvPicPr>
              <a:picLocks noChangeAspect="1"/>
            </p:cNvPicPr>
            <p:nvPr/>
          </p:nvPicPr>
          <p:blipFill>
            <a:blip r:embed="rId5"/>
            <a:stretch>
              <a:fillRect/>
            </a:stretch>
          </p:blipFill>
          <p:spPr>
            <a:xfrm>
              <a:off x="4209142" y="254523"/>
              <a:ext cx="3773716" cy="891582"/>
            </a:xfrm>
            <a:prstGeom prst="rect">
              <a:avLst/>
            </a:prstGeom>
          </p:spPr>
        </p:pic>
        <p:sp>
          <p:nvSpPr>
            <p:cNvPr id="14" name="文本框 13">
              <a:extLst>
                <a:ext uri="{FF2B5EF4-FFF2-40B4-BE49-F238E27FC236}">
                  <a16:creationId xmlns:a16="http://schemas.microsoft.com/office/drawing/2014/main" id="{7B71D99C-D211-42B8-B59E-63E41A49A50E}"/>
                </a:ext>
              </a:extLst>
            </p:cNvPr>
            <p:cNvSpPr txBox="1"/>
            <p:nvPr/>
          </p:nvSpPr>
          <p:spPr>
            <a:xfrm>
              <a:off x="5131384" y="330723"/>
              <a:ext cx="1980029"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服务器搭建</a:t>
              </a:r>
            </a:p>
          </p:txBody>
        </p:sp>
      </p:grpSp>
      <p:sp>
        <p:nvSpPr>
          <p:cNvPr id="15" name="矩形 14">
            <a:extLst>
              <a:ext uri="{FF2B5EF4-FFF2-40B4-BE49-F238E27FC236}">
                <a16:creationId xmlns:a16="http://schemas.microsoft.com/office/drawing/2014/main" id="{2E391BC6-262F-4CA5-A63C-3EC0BB16B13D}"/>
              </a:ext>
            </a:extLst>
          </p:cNvPr>
          <p:cNvSpPr/>
          <p:nvPr/>
        </p:nvSpPr>
        <p:spPr>
          <a:xfrm>
            <a:off x="6746176" y="3053459"/>
            <a:ext cx="3949209" cy="1544654"/>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dirty="0">
                <a:latin typeface="+mj-ea"/>
                <a:ea typeface="+mj-ea"/>
              </a:rPr>
              <a:t>首先在阿里云服务器上购买权限，然后通过阿里云服务器分别实现了</a:t>
            </a:r>
            <a:r>
              <a:rPr lang="en-US" altLang="zh-CN" sz="1600" dirty="0">
                <a:latin typeface="+mj-ea"/>
                <a:ea typeface="+mj-ea"/>
              </a:rPr>
              <a:t>flask</a:t>
            </a:r>
            <a:r>
              <a:rPr lang="zh-CN" altLang="en-US" sz="1600" dirty="0">
                <a:latin typeface="+mj-ea"/>
                <a:ea typeface="+mj-ea"/>
              </a:rPr>
              <a:t>与</a:t>
            </a:r>
            <a:r>
              <a:rPr lang="en-US" altLang="zh-CN" sz="1600" dirty="0">
                <a:latin typeface="+mj-ea"/>
                <a:ea typeface="+mj-ea"/>
              </a:rPr>
              <a:t>java</a:t>
            </a:r>
            <a:r>
              <a:rPr lang="zh-CN" altLang="en-US" sz="1600" dirty="0">
                <a:latin typeface="+mj-ea"/>
                <a:ea typeface="+mj-ea"/>
              </a:rPr>
              <a:t>的外网连接与访问。在服务器的后端，可以对前端页面信息进行控制，检测用户连接信息等。</a:t>
            </a:r>
          </a:p>
        </p:txBody>
      </p:sp>
    </p:spTree>
    <p:extLst>
      <p:ext uri="{BB962C8B-B14F-4D97-AF65-F5344CB8AC3E}">
        <p14:creationId xmlns:p14="http://schemas.microsoft.com/office/powerpoint/2010/main" val="292772377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53" presetClass="entr" presetSubtype="16"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901866BB-8DD2-40F0-A3DD-CC72791D7F1E}"/>
              </a:ext>
            </a:extLst>
          </p:cNvPr>
          <p:cNvGrpSpPr/>
          <p:nvPr/>
        </p:nvGrpSpPr>
        <p:grpSpPr>
          <a:xfrm>
            <a:off x="4209142" y="2780906"/>
            <a:ext cx="3773716" cy="891582"/>
            <a:chOff x="4209142" y="254523"/>
            <a:chExt cx="3773716" cy="891582"/>
          </a:xfrm>
        </p:grpSpPr>
        <p:pic>
          <p:nvPicPr>
            <p:cNvPr id="7" name="图片 6">
              <a:extLst>
                <a:ext uri="{FF2B5EF4-FFF2-40B4-BE49-F238E27FC236}">
                  <a16:creationId xmlns:a16="http://schemas.microsoft.com/office/drawing/2014/main" id="{E4633902-6145-47FE-9B32-BEEF1DA20D6B}"/>
                </a:ext>
              </a:extLst>
            </p:cNvPr>
            <p:cNvPicPr>
              <a:picLocks noChangeAspect="1"/>
            </p:cNvPicPr>
            <p:nvPr/>
          </p:nvPicPr>
          <p:blipFill>
            <a:blip r:embed="rId3"/>
            <a:stretch>
              <a:fillRect/>
            </a:stretch>
          </p:blipFill>
          <p:spPr>
            <a:xfrm>
              <a:off x="4209142" y="254523"/>
              <a:ext cx="3773716" cy="891582"/>
            </a:xfrm>
            <a:prstGeom prst="rect">
              <a:avLst/>
            </a:prstGeom>
          </p:spPr>
        </p:pic>
        <p:sp>
          <p:nvSpPr>
            <p:cNvPr id="8" name="文本框 7">
              <a:extLst>
                <a:ext uri="{FF2B5EF4-FFF2-40B4-BE49-F238E27FC236}">
                  <a16:creationId xmlns:a16="http://schemas.microsoft.com/office/drawing/2014/main" id="{F4872EC0-A393-4737-8528-08EC8CC47EB7}"/>
                </a:ext>
              </a:extLst>
            </p:cNvPr>
            <p:cNvSpPr txBox="1"/>
            <p:nvPr/>
          </p:nvSpPr>
          <p:spPr>
            <a:xfrm>
              <a:off x="5310920"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模型尝试</a:t>
              </a:r>
            </a:p>
          </p:txBody>
        </p:sp>
      </p:grpSp>
      <p:grpSp>
        <p:nvGrpSpPr>
          <p:cNvPr id="9" name="组合 8">
            <a:extLst>
              <a:ext uri="{FF2B5EF4-FFF2-40B4-BE49-F238E27FC236}">
                <a16:creationId xmlns:a16="http://schemas.microsoft.com/office/drawing/2014/main" id="{45A4F3D1-7E66-4949-83AC-80A9864C638C}"/>
              </a:ext>
            </a:extLst>
          </p:cNvPr>
          <p:cNvGrpSpPr/>
          <p:nvPr/>
        </p:nvGrpSpPr>
        <p:grpSpPr>
          <a:xfrm>
            <a:off x="323025" y="1669381"/>
            <a:ext cx="3360397" cy="2411598"/>
            <a:chOff x="874713" y="2127951"/>
            <a:chExt cx="3360397" cy="2411598"/>
          </a:xfrm>
        </p:grpSpPr>
        <p:pic>
          <p:nvPicPr>
            <p:cNvPr id="10" name="图片 9">
              <a:extLst>
                <a:ext uri="{FF2B5EF4-FFF2-40B4-BE49-F238E27FC236}">
                  <a16:creationId xmlns:a16="http://schemas.microsoft.com/office/drawing/2014/main" id="{6C06B84A-7E2B-4EA1-B0F9-834C9E0A4BEC}"/>
                </a:ext>
              </a:extLst>
            </p:cNvPr>
            <p:cNvPicPr>
              <a:picLocks noChangeAspect="1"/>
            </p:cNvPicPr>
            <p:nvPr/>
          </p:nvPicPr>
          <p:blipFill>
            <a:blip r:embed="rId4"/>
            <a:stretch>
              <a:fillRect/>
            </a:stretch>
          </p:blipFill>
          <p:spPr>
            <a:xfrm>
              <a:off x="874713" y="2127951"/>
              <a:ext cx="3360397" cy="2411598"/>
            </a:xfrm>
            <a:prstGeom prst="rect">
              <a:avLst/>
            </a:prstGeom>
          </p:spPr>
        </p:pic>
        <p:grpSp>
          <p:nvGrpSpPr>
            <p:cNvPr id="11" name="组合 10">
              <a:extLst>
                <a:ext uri="{FF2B5EF4-FFF2-40B4-BE49-F238E27FC236}">
                  <a16:creationId xmlns:a16="http://schemas.microsoft.com/office/drawing/2014/main" id="{7A1ED780-E6AA-469A-AF64-0E8F631774C5}"/>
                </a:ext>
              </a:extLst>
            </p:cNvPr>
            <p:cNvGrpSpPr/>
            <p:nvPr/>
          </p:nvGrpSpPr>
          <p:grpSpPr>
            <a:xfrm>
              <a:off x="1331092" y="2382221"/>
              <a:ext cx="2531724" cy="1527226"/>
              <a:chOff x="7367403" y="2292163"/>
              <a:chExt cx="2531724" cy="1527226"/>
            </a:xfrm>
          </p:grpSpPr>
          <p:sp>
            <p:nvSpPr>
              <p:cNvPr id="12" name="矩形 11">
                <a:extLst>
                  <a:ext uri="{FF2B5EF4-FFF2-40B4-BE49-F238E27FC236}">
                    <a16:creationId xmlns:a16="http://schemas.microsoft.com/office/drawing/2014/main" id="{06509F83-E987-4BC7-9689-550919A35C7D}"/>
                  </a:ext>
                </a:extLst>
              </p:cNvPr>
              <p:cNvSpPr/>
              <p:nvPr/>
            </p:nvSpPr>
            <p:spPr>
              <a:xfrm>
                <a:off x="7367403" y="2649838"/>
                <a:ext cx="2531724" cy="1169551"/>
              </a:xfrm>
              <a:prstGeom prst="rect">
                <a:avLst/>
              </a:prstGeom>
            </p:spPr>
            <p:txBody>
              <a:bodyPr wrap="square">
                <a:spAutoFit/>
                <a:scene3d>
                  <a:camera prst="orthographicFront"/>
                  <a:lightRig rig="threePt" dir="t"/>
                </a:scene3d>
                <a:sp3d contourW="12700"/>
              </a:bodyPr>
              <a:lstStyle/>
              <a:p>
                <a:pPr algn="l"/>
                <a:r>
                  <a:rPr lang="en-US" altLang="zh-CN" sz="1400" b="0" i="0" u="none" strike="noStrike" dirty="0">
                    <a:solidFill>
                      <a:srgbClr val="404040"/>
                    </a:solidFill>
                    <a:effectLst/>
                    <a:latin typeface="-apple-system"/>
                  </a:rPr>
                  <a:t>Prophet </a:t>
                </a:r>
                <a:r>
                  <a:rPr lang="zh-CN" altLang="en-US" sz="1400" b="0" i="0" u="none" strike="noStrike" dirty="0">
                    <a:solidFill>
                      <a:srgbClr val="404040"/>
                    </a:solidFill>
                    <a:effectLst/>
                    <a:latin typeface="-apple-system"/>
                  </a:rPr>
                  <a:t>有针对周期性的平滑参数允许开发者调整与历史周期的匹配程度。它还有针对趋势的平滑参数，能够调整对历史趋势变化的紧跟程度。</a:t>
                </a:r>
              </a:p>
            </p:txBody>
          </p:sp>
          <p:sp>
            <p:nvSpPr>
              <p:cNvPr id="13" name="矩形 12">
                <a:extLst>
                  <a:ext uri="{FF2B5EF4-FFF2-40B4-BE49-F238E27FC236}">
                    <a16:creationId xmlns:a16="http://schemas.microsoft.com/office/drawing/2014/main" id="{156B3236-CE5F-4EA9-8EAE-CCA503CCFE18}"/>
                  </a:ext>
                </a:extLst>
              </p:cNvPr>
              <p:cNvSpPr/>
              <p:nvPr/>
            </p:nvSpPr>
            <p:spPr>
              <a:xfrm>
                <a:off x="7470235" y="2292163"/>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b="1" dirty="0" err="1">
                    <a:latin typeface="+mj-ea"/>
                    <a:ea typeface="+mj-ea"/>
                  </a:rPr>
                  <a:t>fbprophet</a:t>
                </a:r>
                <a:endParaRPr lang="zh-CN" altLang="en-US" b="1" dirty="0">
                  <a:latin typeface="+mj-ea"/>
                  <a:ea typeface="+mj-ea"/>
                </a:endParaRPr>
              </a:p>
            </p:txBody>
          </p:sp>
        </p:grpSp>
      </p:grpSp>
      <p:grpSp>
        <p:nvGrpSpPr>
          <p:cNvPr id="14" name="组合 13">
            <a:extLst>
              <a:ext uri="{FF2B5EF4-FFF2-40B4-BE49-F238E27FC236}">
                <a16:creationId xmlns:a16="http://schemas.microsoft.com/office/drawing/2014/main" id="{0941387B-C51E-4DED-9829-EC5D261E8FC2}"/>
              </a:ext>
            </a:extLst>
          </p:cNvPr>
          <p:cNvGrpSpPr/>
          <p:nvPr/>
        </p:nvGrpSpPr>
        <p:grpSpPr>
          <a:xfrm>
            <a:off x="5401603" y="4309205"/>
            <a:ext cx="3395925" cy="2411598"/>
            <a:chOff x="874713" y="2127951"/>
            <a:chExt cx="3395925" cy="2411598"/>
          </a:xfrm>
        </p:grpSpPr>
        <p:pic>
          <p:nvPicPr>
            <p:cNvPr id="15" name="图片 14">
              <a:extLst>
                <a:ext uri="{FF2B5EF4-FFF2-40B4-BE49-F238E27FC236}">
                  <a16:creationId xmlns:a16="http://schemas.microsoft.com/office/drawing/2014/main" id="{5BD6A6D0-555C-4811-B4A7-82C42EDF6A40}"/>
                </a:ext>
              </a:extLst>
            </p:cNvPr>
            <p:cNvPicPr>
              <a:picLocks noChangeAspect="1"/>
            </p:cNvPicPr>
            <p:nvPr/>
          </p:nvPicPr>
          <p:blipFill>
            <a:blip r:embed="rId4"/>
            <a:stretch>
              <a:fillRect/>
            </a:stretch>
          </p:blipFill>
          <p:spPr>
            <a:xfrm>
              <a:off x="874713" y="2127951"/>
              <a:ext cx="3360397" cy="2411598"/>
            </a:xfrm>
            <a:prstGeom prst="rect">
              <a:avLst/>
            </a:prstGeom>
          </p:spPr>
        </p:pic>
        <p:grpSp>
          <p:nvGrpSpPr>
            <p:cNvPr id="16" name="组合 15">
              <a:extLst>
                <a:ext uri="{FF2B5EF4-FFF2-40B4-BE49-F238E27FC236}">
                  <a16:creationId xmlns:a16="http://schemas.microsoft.com/office/drawing/2014/main" id="{BF1D5977-AB73-4890-99C8-24CDFFCD5B9B}"/>
                </a:ext>
              </a:extLst>
            </p:cNvPr>
            <p:cNvGrpSpPr/>
            <p:nvPr/>
          </p:nvGrpSpPr>
          <p:grpSpPr>
            <a:xfrm>
              <a:off x="1289049" y="2312722"/>
              <a:ext cx="2981589" cy="1491157"/>
              <a:chOff x="7325360" y="2222664"/>
              <a:chExt cx="2981589" cy="1491157"/>
            </a:xfrm>
          </p:grpSpPr>
          <p:sp>
            <p:nvSpPr>
              <p:cNvPr id="17" name="矩形 16">
                <a:extLst>
                  <a:ext uri="{FF2B5EF4-FFF2-40B4-BE49-F238E27FC236}">
                    <a16:creationId xmlns:a16="http://schemas.microsoft.com/office/drawing/2014/main" id="{E0857ECF-4C24-483C-808E-55809EBABA0D}"/>
                  </a:ext>
                </a:extLst>
              </p:cNvPr>
              <p:cNvSpPr/>
              <p:nvPr/>
            </p:nvSpPr>
            <p:spPr>
              <a:xfrm>
                <a:off x="7325360" y="2605633"/>
                <a:ext cx="2531724" cy="110818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b="0" i="0" u="none" strike="noStrike" dirty="0">
                    <a:solidFill>
                      <a:srgbClr val="1A1A1A"/>
                    </a:solidFill>
                    <a:effectLst/>
                    <a:latin typeface="-apple-system"/>
                  </a:rPr>
                  <a:t>长短期记忆是一种特殊的</a:t>
                </a:r>
                <a:r>
                  <a:rPr lang="en-US" altLang="zh-CN" sz="1400" b="0" i="0" u="none" strike="noStrike" dirty="0">
                    <a:solidFill>
                      <a:srgbClr val="1A1A1A"/>
                    </a:solidFill>
                    <a:effectLst/>
                    <a:latin typeface="-apple-system"/>
                  </a:rPr>
                  <a:t>RNN</a:t>
                </a:r>
                <a:r>
                  <a:rPr lang="zh-CN" altLang="en-US" sz="1400" b="0" i="0" u="none" strike="noStrike" dirty="0">
                    <a:solidFill>
                      <a:srgbClr val="1A1A1A"/>
                    </a:solidFill>
                    <a:effectLst/>
                    <a:latin typeface="-apple-system"/>
                  </a:rPr>
                  <a:t>，主要是为了解决长序列训练过程中的梯度消失和梯度爆炸问题。。 </a:t>
                </a:r>
                <a:endParaRPr lang="zh-CN" altLang="en-US" sz="1400" dirty="0">
                  <a:latin typeface="+mj-ea"/>
                  <a:ea typeface="+mj-ea"/>
                </a:endParaRPr>
              </a:p>
            </p:txBody>
          </p:sp>
          <p:sp>
            <p:nvSpPr>
              <p:cNvPr id="18" name="矩形 17">
                <a:extLst>
                  <a:ext uri="{FF2B5EF4-FFF2-40B4-BE49-F238E27FC236}">
                    <a16:creationId xmlns:a16="http://schemas.microsoft.com/office/drawing/2014/main" id="{C6106F3B-5487-4EB3-8145-D1F20CD56FE7}"/>
                  </a:ext>
                </a:extLst>
              </p:cNvPr>
              <p:cNvSpPr/>
              <p:nvPr/>
            </p:nvSpPr>
            <p:spPr>
              <a:xfrm>
                <a:off x="8064975" y="2222664"/>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b="1" dirty="0">
                    <a:latin typeface="+mj-ea"/>
                    <a:ea typeface="+mj-ea"/>
                  </a:rPr>
                  <a:t>LSTM</a:t>
                </a:r>
                <a:endParaRPr lang="zh-CN" altLang="en-US" b="1" dirty="0">
                  <a:latin typeface="+mj-ea"/>
                  <a:ea typeface="+mj-ea"/>
                </a:endParaRPr>
              </a:p>
            </p:txBody>
          </p:sp>
        </p:grpSp>
      </p:grpSp>
      <p:grpSp>
        <p:nvGrpSpPr>
          <p:cNvPr id="19" name="组合 18">
            <a:extLst>
              <a:ext uri="{FF2B5EF4-FFF2-40B4-BE49-F238E27FC236}">
                <a16:creationId xmlns:a16="http://schemas.microsoft.com/office/drawing/2014/main" id="{F77BA61B-746D-47F4-A683-89BE6F9BBD35}"/>
              </a:ext>
            </a:extLst>
          </p:cNvPr>
          <p:cNvGrpSpPr/>
          <p:nvPr/>
        </p:nvGrpSpPr>
        <p:grpSpPr>
          <a:xfrm>
            <a:off x="1630930" y="4328007"/>
            <a:ext cx="3360397" cy="2411598"/>
            <a:chOff x="874713" y="2127951"/>
            <a:chExt cx="3360397" cy="2411598"/>
          </a:xfrm>
        </p:grpSpPr>
        <p:pic>
          <p:nvPicPr>
            <p:cNvPr id="20" name="图片 19">
              <a:extLst>
                <a:ext uri="{FF2B5EF4-FFF2-40B4-BE49-F238E27FC236}">
                  <a16:creationId xmlns:a16="http://schemas.microsoft.com/office/drawing/2014/main" id="{EF373B41-3C3D-47D3-9EB5-6A6D6088B437}"/>
                </a:ext>
              </a:extLst>
            </p:cNvPr>
            <p:cNvPicPr>
              <a:picLocks noChangeAspect="1"/>
            </p:cNvPicPr>
            <p:nvPr/>
          </p:nvPicPr>
          <p:blipFill>
            <a:blip r:embed="rId4"/>
            <a:stretch>
              <a:fillRect/>
            </a:stretch>
          </p:blipFill>
          <p:spPr>
            <a:xfrm>
              <a:off x="874713" y="2127951"/>
              <a:ext cx="3360397" cy="2411598"/>
            </a:xfrm>
            <a:prstGeom prst="rect">
              <a:avLst/>
            </a:prstGeom>
          </p:spPr>
        </p:pic>
        <p:grpSp>
          <p:nvGrpSpPr>
            <p:cNvPr id="21" name="组合 20">
              <a:extLst>
                <a:ext uri="{FF2B5EF4-FFF2-40B4-BE49-F238E27FC236}">
                  <a16:creationId xmlns:a16="http://schemas.microsoft.com/office/drawing/2014/main" id="{D91AFF27-FE08-4208-BD75-BE17E825FF2B}"/>
                </a:ext>
              </a:extLst>
            </p:cNvPr>
            <p:cNvGrpSpPr/>
            <p:nvPr/>
          </p:nvGrpSpPr>
          <p:grpSpPr>
            <a:xfrm>
              <a:off x="1317772" y="2280306"/>
              <a:ext cx="2656311" cy="1631790"/>
              <a:chOff x="7354083" y="2190248"/>
              <a:chExt cx="2656311" cy="1631790"/>
            </a:xfrm>
          </p:grpSpPr>
          <p:sp>
            <p:nvSpPr>
              <p:cNvPr id="22" name="矩形 21">
                <a:extLst>
                  <a:ext uri="{FF2B5EF4-FFF2-40B4-BE49-F238E27FC236}">
                    <a16:creationId xmlns:a16="http://schemas.microsoft.com/office/drawing/2014/main" id="{79027696-5F1F-4DF7-A930-1438CAFF02C4}"/>
                  </a:ext>
                </a:extLst>
              </p:cNvPr>
              <p:cNvSpPr/>
              <p:nvPr/>
            </p:nvSpPr>
            <p:spPr>
              <a:xfrm>
                <a:off x="7354083" y="2458973"/>
                <a:ext cx="2531724" cy="136306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b="0" i="0" u="none" strike="noStrike" dirty="0">
                    <a:solidFill>
                      <a:srgbClr val="333333"/>
                    </a:solidFill>
                    <a:effectLst/>
                    <a:latin typeface="Microsoft YaHei" panose="020B0503020204020204" pitchFamily="34" charset="-122"/>
                    <a:ea typeface="Microsoft YaHei" panose="020B0503020204020204" pitchFamily="34" charset="-122"/>
                  </a:rPr>
                  <a:t>循环神经网络是一类以序列数据为输入，在序列的演进方向进行递归且所有节点（循环单元）按链式连接的递归神经网络。</a:t>
                </a:r>
                <a:endParaRPr lang="zh-CN" altLang="en-US" sz="1400" dirty="0">
                  <a:latin typeface="+mj-ea"/>
                  <a:ea typeface="+mj-ea"/>
                </a:endParaRPr>
              </a:p>
            </p:txBody>
          </p:sp>
          <p:sp>
            <p:nvSpPr>
              <p:cNvPr id="23" name="矩形 22">
                <a:extLst>
                  <a:ext uri="{FF2B5EF4-FFF2-40B4-BE49-F238E27FC236}">
                    <a16:creationId xmlns:a16="http://schemas.microsoft.com/office/drawing/2014/main" id="{6364CE8D-3CE6-4832-BAC6-228BF885C360}"/>
                  </a:ext>
                </a:extLst>
              </p:cNvPr>
              <p:cNvSpPr/>
              <p:nvPr/>
            </p:nvSpPr>
            <p:spPr>
              <a:xfrm>
                <a:off x="7768420" y="2190248"/>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b="1" dirty="0">
                    <a:latin typeface="+mj-ea"/>
                    <a:ea typeface="+mj-ea"/>
                  </a:rPr>
                  <a:t>RNN</a:t>
                </a:r>
                <a:endParaRPr lang="zh-CN" altLang="en-US" b="1" dirty="0">
                  <a:latin typeface="+mj-ea"/>
                  <a:ea typeface="+mj-ea"/>
                </a:endParaRPr>
              </a:p>
            </p:txBody>
          </p:sp>
        </p:grpSp>
      </p:grpSp>
      <p:grpSp>
        <p:nvGrpSpPr>
          <p:cNvPr id="24" name="组合 23">
            <a:extLst>
              <a:ext uri="{FF2B5EF4-FFF2-40B4-BE49-F238E27FC236}">
                <a16:creationId xmlns:a16="http://schemas.microsoft.com/office/drawing/2014/main" id="{E53BC996-527B-4B7A-99D7-0518ABCF6B22}"/>
              </a:ext>
            </a:extLst>
          </p:cNvPr>
          <p:cNvGrpSpPr/>
          <p:nvPr/>
        </p:nvGrpSpPr>
        <p:grpSpPr>
          <a:xfrm>
            <a:off x="8554832" y="2951514"/>
            <a:ext cx="3429308" cy="2411598"/>
            <a:chOff x="874713" y="2127951"/>
            <a:chExt cx="3429308" cy="2411598"/>
          </a:xfrm>
        </p:grpSpPr>
        <p:pic>
          <p:nvPicPr>
            <p:cNvPr id="25" name="图片 24">
              <a:extLst>
                <a:ext uri="{FF2B5EF4-FFF2-40B4-BE49-F238E27FC236}">
                  <a16:creationId xmlns:a16="http://schemas.microsoft.com/office/drawing/2014/main" id="{3D7C2A62-94A6-4D40-B45F-7C42E0F99078}"/>
                </a:ext>
              </a:extLst>
            </p:cNvPr>
            <p:cNvPicPr>
              <a:picLocks noChangeAspect="1"/>
            </p:cNvPicPr>
            <p:nvPr/>
          </p:nvPicPr>
          <p:blipFill>
            <a:blip r:embed="rId4"/>
            <a:stretch>
              <a:fillRect/>
            </a:stretch>
          </p:blipFill>
          <p:spPr>
            <a:xfrm>
              <a:off x="874713" y="2127951"/>
              <a:ext cx="3360397" cy="2411598"/>
            </a:xfrm>
            <a:prstGeom prst="rect">
              <a:avLst/>
            </a:prstGeom>
          </p:spPr>
        </p:pic>
        <p:grpSp>
          <p:nvGrpSpPr>
            <p:cNvPr id="26" name="组合 25">
              <a:extLst>
                <a:ext uri="{FF2B5EF4-FFF2-40B4-BE49-F238E27FC236}">
                  <a16:creationId xmlns:a16="http://schemas.microsoft.com/office/drawing/2014/main" id="{790E227A-4F3E-49B9-87BB-9F0B00812734}"/>
                </a:ext>
              </a:extLst>
            </p:cNvPr>
            <p:cNvGrpSpPr/>
            <p:nvPr/>
          </p:nvGrpSpPr>
          <p:grpSpPr>
            <a:xfrm>
              <a:off x="1289050" y="2284800"/>
              <a:ext cx="3014971" cy="1352346"/>
              <a:chOff x="7325361" y="2194742"/>
              <a:chExt cx="3014971" cy="1352346"/>
            </a:xfrm>
          </p:grpSpPr>
          <p:sp>
            <p:nvSpPr>
              <p:cNvPr id="27" name="矩形 26">
                <a:extLst>
                  <a:ext uri="{FF2B5EF4-FFF2-40B4-BE49-F238E27FC236}">
                    <a16:creationId xmlns:a16="http://schemas.microsoft.com/office/drawing/2014/main" id="{838FE607-DB12-4014-9A4B-DC3396BB031B}"/>
                  </a:ext>
                </a:extLst>
              </p:cNvPr>
              <p:cNvSpPr/>
              <p:nvPr/>
            </p:nvSpPr>
            <p:spPr>
              <a:xfrm>
                <a:off x="7325361" y="2701087"/>
                <a:ext cx="2531724" cy="84600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1400" dirty="0">
                    <a:latin typeface="+mj-ea"/>
                    <a:ea typeface="+mj-ea"/>
                  </a:rPr>
                  <a:t>LSTM</a:t>
                </a:r>
                <a:r>
                  <a:rPr lang="zh-CN" altLang="en-US" sz="1400" dirty="0">
                    <a:latin typeface="+mj-ea"/>
                    <a:ea typeface="+mj-ea"/>
                  </a:rPr>
                  <a:t>的变种，</a:t>
                </a:r>
                <a:r>
                  <a:rPr lang="zh-CN" altLang="en-US" sz="1400" b="0" i="0" u="none" strike="noStrike" dirty="0">
                    <a:solidFill>
                      <a:srgbClr val="333333"/>
                    </a:solidFill>
                    <a:effectLst/>
                    <a:latin typeface="Verdana" panose="020B0604030504040204" pitchFamily="34" charset="0"/>
                  </a:rPr>
                  <a:t>它将忘记门和输入门合成了一个单一的更新门。</a:t>
                </a:r>
                <a:endParaRPr lang="zh-CN" altLang="en-US" sz="1400" dirty="0">
                  <a:latin typeface="+mj-ea"/>
                  <a:ea typeface="+mj-ea"/>
                </a:endParaRPr>
              </a:p>
            </p:txBody>
          </p:sp>
          <p:sp>
            <p:nvSpPr>
              <p:cNvPr id="28" name="矩形 27">
                <a:extLst>
                  <a:ext uri="{FF2B5EF4-FFF2-40B4-BE49-F238E27FC236}">
                    <a16:creationId xmlns:a16="http://schemas.microsoft.com/office/drawing/2014/main" id="{2EE8D784-AB5F-4F0C-908F-21F09D287A39}"/>
                  </a:ext>
                </a:extLst>
              </p:cNvPr>
              <p:cNvSpPr/>
              <p:nvPr/>
            </p:nvSpPr>
            <p:spPr>
              <a:xfrm>
                <a:off x="8098358" y="2194742"/>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b="1" dirty="0">
                    <a:latin typeface="+mj-ea"/>
                    <a:ea typeface="+mj-ea"/>
                  </a:rPr>
                  <a:t>GRU</a:t>
                </a:r>
                <a:endParaRPr lang="zh-CN" altLang="en-US" b="1" dirty="0">
                  <a:latin typeface="+mj-ea"/>
                  <a:ea typeface="+mj-ea"/>
                </a:endParaRPr>
              </a:p>
            </p:txBody>
          </p:sp>
        </p:grpSp>
      </p:grpSp>
      <p:grpSp>
        <p:nvGrpSpPr>
          <p:cNvPr id="29" name="组合 28">
            <a:extLst>
              <a:ext uri="{FF2B5EF4-FFF2-40B4-BE49-F238E27FC236}">
                <a16:creationId xmlns:a16="http://schemas.microsoft.com/office/drawing/2014/main" id="{E1764029-750E-4AF1-9963-0606E4B70B1F}"/>
              </a:ext>
            </a:extLst>
          </p:cNvPr>
          <p:cNvGrpSpPr/>
          <p:nvPr/>
        </p:nvGrpSpPr>
        <p:grpSpPr>
          <a:xfrm>
            <a:off x="3531023" y="131365"/>
            <a:ext cx="3360397" cy="2411598"/>
            <a:chOff x="874713" y="2127951"/>
            <a:chExt cx="3360397" cy="2411598"/>
          </a:xfrm>
        </p:grpSpPr>
        <p:pic>
          <p:nvPicPr>
            <p:cNvPr id="30" name="图片 29">
              <a:extLst>
                <a:ext uri="{FF2B5EF4-FFF2-40B4-BE49-F238E27FC236}">
                  <a16:creationId xmlns:a16="http://schemas.microsoft.com/office/drawing/2014/main" id="{AAB8E323-744B-45ED-B613-F4436AE46395}"/>
                </a:ext>
              </a:extLst>
            </p:cNvPr>
            <p:cNvPicPr>
              <a:picLocks noChangeAspect="1"/>
            </p:cNvPicPr>
            <p:nvPr/>
          </p:nvPicPr>
          <p:blipFill>
            <a:blip r:embed="rId4"/>
            <a:stretch>
              <a:fillRect/>
            </a:stretch>
          </p:blipFill>
          <p:spPr>
            <a:xfrm>
              <a:off x="874713" y="2127951"/>
              <a:ext cx="3360397" cy="2411598"/>
            </a:xfrm>
            <a:prstGeom prst="rect">
              <a:avLst/>
            </a:prstGeom>
          </p:spPr>
        </p:pic>
        <p:grpSp>
          <p:nvGrpSpPr>
            <p:cNvPr id="31" name="组合 30">
              <a:extLst>
                <a:ext uri="{FF2B5EF4-FFF2-40B4-BE49-F238E27FC236}">
                  <a16:creationId xmlns:a16="http://schemas.microsoft.com/office/drawing/2014/main" id="{DEFEFA9F-1C98-4B95-919F-CC62695DE179}"/>
                </a:ext>
              </a:extLst>
            </p:cNvPr>
            <p:cNvGrpSpPr/>
            <p:nvPr/>
          </p:nvGrpSpPr>
          <p:grpSpPr>
            <a:xfrm>
              <a:off x="1365249" y="2254646"/>
              <a:ext cx="2531724" cy="1665002"/>
              <a:chOff x="7401560" y="2164588"/>
              <a:chExt cx="2531724" cy="1665002"/>
            </a:xfrm>
          </p:grpSpPr>
          <p:sp>
            <p:nvSpPr>
              <p:cNvPr id="32" name="矩形 31">
                <a:extLst>
                  <a:ext uri="{FF2B5EF4-FFF2-40B4-BE49-F238E27FC236}">
                    <a16:creationId xmlns:a16="http://schemas.microsoft.com/office/drawing/2014/main" id="{EC92505A-092D-436B-BA20-EDEEB0FB0E65}"/>
                  </a:ext>
                </a:extLst>
              </p:cNvPr>
              <p:cNvSpPr/>
              <p:nvPr/>
            </p:nvSpPr>
            <p:spPr>
              <a:xfrm>
                <a:off x="7401560" y="2466525"/>
                <a:ext cx="2531724" cy="1363065"/>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1400" b="0" i="0" u="none" strike="noStrike" dirty="0">
                    <a:solidFill>
                      <a:srgbClr val="333333"/>
                    </a:solidFill>
                    <a:effectLst/>
                    <a:latin typeface="arial" panose="020B0604020202020204" pitchFamily="34" charset="0"/>
                  </a:rPr>
                  <a:t>ARIMA(p</a:t>
                </a:r>
                <a:r>
                  <a:rPr lang="en-US" altLang="zh-CN" sz="1400" dirty="0">
                    <a:solidFill>
                      <a:srgbClr val="333333"/>
                    </a:solidFill>
                    <a:latin typeface="arial" panose="020B0604020202020204" pitchFamily="34" charset="0"/>
                  </a:rPr>
                  <a:t>, </a:t>
                </a:r>
                <a:r>
                  <a:rPr lang="en-US" altLang="zh-CN" sz="1400" b="0" i="0" u="none" strike="noStrike" dirty="0">
                    <a:solidFill>
                      <a:srgbClr val="333333"/>
                    </a:solidFill>
                    <a:effectLst/>
                    <a:latin typeface="arial" panose="020B0604020202020204" pitchFamily="34" charset="0"/>
                  </a:rPr>
                  <a:t>d</a:t>
                </a:r>
                <a:r>
                  <a:rPr lang="en-US" altLang="zh-CN" sz="1400" dirty="0">
                    <a:solidFill>
                      <a:srgbClr val="333333"/>
                    </a:solidFill>
                    <a:latin typeface="arial" panose="020B0604020202020204" pitchFamily="34" charset="0"/>
                  </a:rPr>
                  <a:t>,</a:t>
                </a:r>
                <a:r>
                  <a:rPr lang="zh-CN" altLang="en-US" sz="1400" dirty="0">
                    <a:solidFill>
                      <a:srgbClr val="333333"/>
                    </a:solidFill>
                    <a:latin typeface="arial" panose="020B0604020202020204" pitchFamily="34" charset="0"/>
                  </a:rPr>
                  <a:t> </a:t>
                </a:r>
                <a:r>
                  <a:rPr lang="en-US" altLang="zh-CN" sz="1400" b="0" i="0" u="none" strike="noStrike" dirty="0">
                    <a:solidFill>
                      <a:srgbClr val="333333"/>
                    </a:solidFill>
                    <a:effectLst/>
                    <a:latin typeface="arial" panose="020B0604020202020204" pitchFamily="34" charset="0"/>
                  </a:rPr>
                  <a:t>q)</a:t>
                </a:r>
                <a:r>
                  <a:rPr lang="zh-CN" altLang="en-US" sz="1400" b="0" i="0" u="none" strike="noStrike" dirty="0">
                    <a:solidFill>
                      <a:srgbClr val="333333"/>
                    </a:solidFill>
                    <a:effectLst/>
                    <a:latin typeface="arial" panose="020B0604020202020204" pitchFamily="34" charset="0"/>
                  </a:rPr>
                  <a:t>中，</a:t>
                </a:r>
                <a:r>
                  <a:rPr lang="en-US" altLang="zh-CN" sz="1400" b="0" i="0" u="none" strike="noStrike" dirty="0">
                    <a:solidFill>
                      <a:srgbClr val="333333"/>
                    </a:solidFill>
                    <a:effectLst/>
                    <a:latin typeface="arial" panose="020B0604020202020204" pitchFamily="34" charset="0"/>
                  </a:rPr>
                  <a:t>AR</a:t>
                </a:r>
                <a:r>
                  <a:rPr lang="zh-CN" altLang="en-US" sz="1400" b="0" i="0" u="none" strike="noStrike" dirty="0">
                    <a:solidFill>
                      <a:srgbClr val="333333"/>
                    </a:solidFill>
                    <a:effectLst/>
                    <a:latin typeface="arial" panose="020B0604020202020204" pitchFamily="34" charset="0"/>
                  </a:rPr>
                  <a:t>是“自回归”，</a:t>
                </a:r>
                <a:r>
                  <a:rPr lang="en-US" altLang="zh-CN" sz="1400" b="0" i="0" u="none" strike="noStrike" dirty="0">
                    <a:solidFill>
                      <a:srgbClr val="333333"/>
                    </a:solidFill>
                    <a:effectLst/>
                    <a:latin typeface="arial" panose="020B0604020202020204" pitchFamily="34" charset="0"/>
                  </a:rPr>
                  <a:t>p</a:t>
                </a:r>
                <a:r>
                  <a:rPr lang="zh-CN" altLang="en-US" sz="1400" b="0" i="0" u="none" strike="noStrike" dirty="0">
                    <a:solidFill>
                      <a:srgbClr val="333333"/>
                    </a:solidFill>
                    <a:effectLst/>
                    <a:latin typeface="arial" panose="020B0604020202020204" pitchFamily="34" charset="0"/>
                  </a:rPr>
                  <a:t>为自回归项数；</a:t>
                </a:r>
                <a:r>
                  <a:rPr lang="en-US" altLang="zh-CN" sz="1400" b="0" i="0" u="none" strike="noStrike" dirty="0">
                    <a:solidFill>
                      <a:srgbClr val="333333"/>
                    </a:solidFill>
                    <a:effectLst/>
                    <a:latin typeface="arial" panose="020B0604020202020204" pitchFamily="34" charset="0"/>
                  </a:rPr>
                  <a:t>MA</a:t>
                </a:r>
                <a:r>
                  <a:rPr lang="zh-CN" altLang="en-US" sz="1400" b="0" i="0" u="none" strike="noStrike" dirty="0">
                    <a:solidFill>
                      <a:srgbClr val="333333"/>
                    </a:solidFill>
                    <a:effectLst/>
                    <a:latin typeface="arial" panose="020B0604020202020204" pitchFamily="34" charset="0"/>
                  </a:rPr>
                  <a:t>为“滑动平均”，</a:t>
                </a:r>
                <a:r>
                  <a:rPr lang="en-US" altLang="zh-CN" sz="1400" b="0" i="0" u="none" strike="noStrike" dirty="0">
                    <a:solidFill>
                      <a:srgbClr val="333333"/>
                    </a:solidFill>
                    <a:effectLst/>
                    <a:latin typeface="arial" panose="020B0604020202020204" pitchFamily="34" charset="0"/>
                  </a:rPr>
                  <a:t>q</a:t>
                </a:r>
                <a:r>
                  <a:rPr lang="zh-CN" altLang="en-US" sz="1400" b="0" i="0" u="none" strike="noStrike" dirty="0">
                    <a:solidFill>
                      <a:srgbClr val="333333"/>
                    </a:solidFill>
                    <a:effectLst/>
                    <a:latin typeface="arial" panose="020B0604020202020204" pitchFamily="34" charset="0"/>
                  </a:rPr>
                  <a:t>为滑动平均项数，</a:t>
                </a:r>
                <a:r>
                  <a:rPr lang="en-US" altLang="zh-CN" sz="1400" b="0" i="0" u="none" strike="noStrike" dirty="0">
                    <a:solidFill>
                      <a:srgbClr val="333333"/>
                    </a:solidFill>
                    <a:effectLst/>
                    <a:latin typeface="arial" panose="020B0604020202020204" pitchFamily="34" charset="0"/>
                  </a:rPr>
                  <a:t>d</a:t>
                </a:r>
                <a:r>
                  <a:rPr lang="zh-CN" altLang="en-US" sz="1400" b="0" i="0" u="none" strike="noStrike" dirty="0">
                    <a:solidFill>
                      <a:srgbClr val="333333"/>
                    </a:solidFill>
                    <a:effectLst/>
                    <a:latin typeface="arial" panose="020B0604020202020204" pitchFamily="34" charset="0"/>
                  </a:rPr>
                  <a:t>为使之成为平稳序列所做的差分次数（阶数）。</a:t>
                </a:r>
                <a:endParaRPr lang="zh-CN" altLang="en-US" sz="1400" dirty="0">
                  <a:latin typeface="+mj-ea"/>
                  <a:ea typeface="+mj-ea"/>
                </a:endParaRPr>
              </a:p>
            </p:txBody>
          </p:sp>
          <p:sp>
            <p:nvSpPr>
              <p:cNvPr id="33" name="矩形 32">
                <a:extLst>
                  <a:ext uri="{FF2B5EF4-FFF2-40B4-BE49-F238E27FC236}">
                    <a16:creationId xmlns:a16="http://schemas.microsoft.com/office/drawing/2014/main" id="{C568A618-7FAF-4811-8F49-45A6E609081A}"/>
                  </a:ext>
                </a:extLst>
              </p:cNvPr>
              <p:cNvSpPr/>
              <p:nvPr/>
            </p:nvSpPr>
            <p:spPr>
              <a:xfrm>
                <a:off x="7667241" y="2164588"/>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b="1" dirty="0">
                    <a:latin typeface="+mj-ea"/>
                    <a:ea typeface="+mj-ea"/>
                  </a:rPr>
                  <a:t>ARIMA</a:t>
                </a:r>
                <a:r>
                  <a:rPr lang="zh-CN" altLang="en-US" b="1" dirty="0">
                    <a:latin typeface="+mj-ea"/>
                    <a:ea typeface="+mj-ea"/>
                  </a:rPr>
                  <a:t>模型</a:t>
                </a:r>
              </a:p>
            </p:txBody>
          </p:sp>
        </p:grpSp>
      </p:grpSp>
      <p:grpSp>
        <p:nvGrpSpPr>
          <p:cNvPr id="34" name="组合 33">
            <a:extLst>
              <a:ext uri="{FF2B5EF4-FFF2-40B4-BE49-F238E27FC236}">
                <a16:creationId xmlns:a16="http://schemas.microsoft.com/office/drawing/2014/main" id="{C5CA4CB5-5CAC-418E-B71D-8AF0854ED443}"/>
              </a:ext>
            </a:extLst>
          </p:cNvPr>
          <p:cNvGrpSpPr/>
          <p:nvPr/>
        </p:nvGrpSpPr>
        <p:grpSpPr>
          <a:xfrm>
            <a:off x="7660222" y="289090"/>
            <a:ext cx="3360397" cy="2411598"/>
            <a:chOff x="874713" y="2127951"/>
            <a:chExt cx="3360397" cy="2411598"/>
          </a:xfrm>
        </p:grpSpPr>
        <p:pic>
          <p:nvPicPr>
            <p:cNvPr id="35" name="图片 34">
              <a:extLst>
                <a:ext uri="{FF2B5EF4-FFF2-40B4-BE49-F238E27FC236}">
                  <a16:creationId xmlns:a16="http://schemas.microsoft.com/office/drawing/2014/main" id="{955E459E-46E2-43BE-9BBD-E63EFE45BD82}"/>
                </a:ext>
              </a:extLst>
            </p:cNvPr>
            <p:cNvPicPr>
              <a:picLocks noChangeAspect="1"/>
            </p:cNvPicPr>
            <p:nvPr/>
          </p:nvPicPr>
          <p:blipFill>
            <a:blip r:embed="rId4"/>
            <a:stretch>
              <a:fillRect/>
            </a:stretch>
          </p:blipFill>
          <p:spPr>
            <a:xfrm>
              <a:off x="874713" y="2127951"/>
              <a:ext cx="3360397" cy="2411598"/>
            </a:xfrm>
            <a:prstGeom prst="rect">
              <a:avLst/>
            </a:prstGeom>
          </p:spPr>
        </p:pic>
        <p:grpSp>
          <p:nvGrpSpPr>
            <p:cNvPr id="36" name="组合 35">
              <a:extLst>
                <a:ext uri="{FF2B5EF4-FFF2-40B4-BE49-F238E27FC236}">
                  <a16:creationId xmlns:a16="http://schemas.microsoft.com/office/drawing/2014/main" id="{FE6E5A80-2714-4F1D-BB19-B67105C7726A}"/>
                </a:ext>
              </a:extLst>
            </p:cNvPr>
            <p:cNvGrpSpPr/>
            <p:nvPr/>
          </p:nvGrpSpPr>
          <p:grpSpPr>
            <a:xfrm>
              <a:off x="1289049" y="2354934"/>
              <a:ext cx="2722248" cy="1318608"/>
              <a:chOff x="7325360" y="2264876"/>
              <a:chExt cx="2722248" cy="1318608"/>
            </a:xfrm>
          </p:grpSpPr>
          <p:sp>
            <p:nvSpPr>
              <p:cNvPr id="37" name="矩形 36">
                <a:extLst>
                  <a:ext uri="{FF2B5EF4-FFF2-40B4-BE49-F238E27FC236}">
                    <a16:creationId xmlns:a16="http://schemas.microsoft.com/office/drawing/2014/main" id="{95B029FD-E054-458D-A79B-7CE6425B250C}"/>
                  </a:ext>
                </a:extLst>
              </p:cNvPr>
              <p:cNvSpPr/>
              <p:nvPr/>
            </p:nvSpPr>
            <p:spPr>
              <a:xfrm>
                <a:off x="7325360" y="2737483"/>
                <a:ext cx="2531724" cy="84600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在原有的</a:t>
                </a:r>
                <a:r>
                  <a:rPr lang="en-US" altLang="zh-CN" sz="1400" dirty="0">
                    <a:latin typeface="+mj-ea"/>
                    <a:ea typeface="+mj-ea"/>
                  </a:rPr>
                  <a:t>ARIMA</a:t>
                </a:r>
                <a:r>
                  <a:rPr lang="zh-CN" altLang="en-US" sz="1400" dirty="0">
                    <a:latin typeface="+mj-ea"/>
                    <a:ea typeface="+mj-ea"/>
                  </a:rPr>
                  <a:t>模型基础上添加了季节性的变化参数，通过季节周期变化构建预测模型</a:t>
                </a:r>
              </a:p>
            </p:txBody>
          </p:sp>
          <p:sp>
            <p:nvSpPr>
              <p:cNvPr id="38" name="矩形 37">
                <a:extLst>
                  <a:ext uri="{FF2B5EF4-FFF2-40B4-BE49-F238E27FC236}">
                    <a16:creationId xmlns:a16="http://schemas.microsoft.com/office/drawing/2014/main" id="{2CF7F0C8-5877-470E-A6AA-000F6F885F90}"/>
                  </a:ext>
                </a:extLst>
              </p:cNvPr>
              <p:cNvSpPr/>
              <p:nvPr/>
            </p:nvSpPr>
            <p:spPr>
              <a:xfrm>
                <a:off x="7805634" y="2264876"/>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b="1" dirty="0">
                    <a:latin typeface="+mj-ea"/>
                    <a:ea typeface="+mj-ea"/>
                  </a:rPr>
                  <a:t>SARIMA</a:t>
                </a:r>
                <a:endParaRPr lang="zh-CN" altLang="en-US" b="1" dirty="0">
                  <a:latin typeface="+mj-ea"/>
                  <a:ea typeface="+mj-ea"/>
                </a:endParaRPr>
              </a:p>
            </p:txBody>
          </p:sp>
        </p:grpSp>
      </p:grpSp>
    </p:spTree>
    <p:extLst>
      <p:ext uri="{BB962C8B-B14F-4D97-AF65-F5344CB8AC3E}">
        <p14:creationId xmlns:p14="http://schemas.microsoft.com/office/powerpoint/2010/main" val="175567289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37" presetClass="entr" presetSubtype="0"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900" decel="100000" fill="hold"/>
                                        <p:tgtEl>
                                          <p:spTgt spid="9"/>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childTnLst>
                          </p:cTn>
                        </p:par>
                        <p:par>
                          <p:cTn id="17" fill="hold">
                            <p:stCondLst>
                              <p:cond delay="1500"/>
                            </p:stCondLst>
                            <p:childTnLst>
                              <p:par>
                                <p:cTn id="18" presetID="37" presetClass="entr" presetSubtype="0" fill="hold"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1000"/>
                                        <p:tgtEl>
                                          <p:spTgt spid="14"/>
                                        </p:tgtEl>
                                      </p:cBhvr>
                                    </p:animEffect>
                                    <p:anim calcmode="lin" valueType="num">
                                      <p:cBhvr>
                                        <p:cTn id="21" dur="1000" fill="hold"/>
                                        <p:tgtEl>
                                          <p:spTgt spid="14"/>
                                        </p:tgtEl>
                                        <p:attrNameLst>
                                          <p:attrName>ppt_x</p:attrName>
                                        </p:attrNameLst>
                                      </p:cBhvr>
                                      <p:tavLst>
                                        <p:tav tm="0">
                                          <p:val>
                                            <p:strVal val="#ppt_x"/>
                                          </p:val>
                                        </p:tav>
                                        <p:tav tm="100000">
                                          <p:val>
                                            <p:strVal val="#ppt_x"/>
                                          </p:val>
                                        </p:tav>
                                      </p:tavLst>
                                    </p:anim>
                                    <p:anim calcmode="lin" valueType="num">
                                      <p:cBhvr>
                                        <p:cTn id="22" dur="900" decel="100000" fill="hold"/>
                                        <p:tgtEl>
                                          <p:spTgt spid="14"/>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childTnLst>
                          </p:cTn>
                        </p:par>
                        <p:par>
                          <p:cTn id="24" fill="hold">
                            <p:stCondLst>
                              <p:cond delay="2500"/>
                            </p:stCondLst>
                            <p:childTnLst>
                              <p:par>
                                <p:cTn id="25" presetID="37" presetClass="entr" presetSubtype="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1000"/>
                                        <p:tgtEl>
                                          <p:spTgt spid="19"/>
                                        </p:tgtEl>
                                      </p:cBhvr>
                                    </p:animEffect>
                                    <p:anim calcmode="lin" valueType="num">
                                      <p:cBhvr>
                                        <p:cTn id="28" dur="1000" fill="hold"/>
                                        <p:tgtEl>
                                          <p:spTgt spid="19"/>
                                        </p:tgtEl>
                                        <p:attrNameLst>
                                          <p:attrName>ppt_x</p:attrName>
                                        </p:attrNameLst>
                                      </p:cBhvr>
                                      <p:tavLst>
                                        <p:tav tm="0">
                                          <p:val>
                                            <p:strVal val="#ppt_x"/>
                                          </p:val>
                                        </p:tav>
                                        <p:tav tm="100000">
                                          <p:val>
                                            <p:strVal val="#ppt_x"/>
                                          </p:val>
                                        </p:tav>
                                      </p:tavLst>
                                    </p:anim>
                                    <p:anim calcmode="lin" valueType="num">
                                      <p:cBhvr>
                                        <p:cTn id="29" dur="900" decel="100000" fill="hold"/>
                                        <p:tgtEl>
                                          <p:spTgt spid="19"/>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par>
                          <p:cTn id="31" fill="hold">
                            <p:stCondLst>
                              <p:cond delay="3500"/>
                            </p:stCondLst>
                            <p:childTnLst>
                              <p:par>
                                <p:cTn id="32" presetID="37" presetClass="entr" presetSubtype="0" fill="hold" nodeType="after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1000"/>
                                        <p:tgtEl>
                                          <p:spTgt spid="24"/>
                                        </p:tgtEl>
                                      </p:cBhvr>
                                    </p:animEffect>
                                    <p:anim calcmode="lin" valueType="num">
                                      <p:cBhvr>
                                        <p:cTn id="35" dur="1000" fill="hold"/>
                                        <p:tgtEl>
                                          <p:spTgt spid="24"/>
                                        </p:tgtEl>
                                        <p:attrNameLst>
                                          <p:attrName>ppt_x</p:attrName>
                                        </p:attrNameLst>
                                      </p:cBhvr>
                                      <p:tavLst>
                                        <p:tav tm="0">
                                          <p:val>
                                            <p:strVal val="#ppt_x"/>
                                          </p:val>
                                        </p:tav>
                                        <p:tav tm="100000">
                                          <p:val>
                                            <p:strVal val="#ppt_x"/>
                                          </p:val>
                                        </p:tav>
                                      </p:tavLst>
                                    </p:anim>
                                    <p:anim calcmode="lin" valueType="num">
                                      <p:cBhvr>
                                        <p:cTn id="36" dur="900" decel="100000" fill="hold"/>
                                        <p:tgtEl>
                                          <p:spTgt spid="24"/>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childTnLst>
                          </p:cTn>
                        </p:par>
                        <p:par>
                          <p:cTn id="38" fill="hold">
                            <p:stCondLst>
                              <p:cond delay="4500"/>
                            </p:stCondLst>
                            <p:childTnLst>
                              <p:par>
                                <p:cTn id="39" presetID="37" presetClass="entr" presetSubtype="0" fill="hold" nodeType="afterEffect">
                                  <p:stCondLst>
                                    <p:cond delay="0"/>
                                  </p:stCondLst>
                                  <p:childTnLst>
                                    <p:set>
                                      <p:cBhvr>
                                        <p:cTn id="40" dur="1" fill="hold">
                                          <p:stCondLst>
                                            <p:cond delay="0"/>
                                          </p:stCondLst>
                                        </p:cTn>
                                        <p:tgtEl>
                                          <p:spTgt spid="29"/>
                                        </p:tgtEl>
                                        <p:attrNameLst>
                                          <p:attrName>style.visibility</p:attrName>
                                        </p:attrNameLst>
                                      </p:cBhvr>
                                      <p:to>
                                        <p:strVal val="visible"/>
                                      </p:to>
                                    </p:set>
                                    <p:animEffect transition="in" filter="fade">
                                      <p:cBhvr>
                                        <p:cTn id="41" dur="1000"/>
                                        <p:tgtEl>
                                          <p:spTgt spid="29"/>
                                        </p:tgtEl>
                                      </p:cBhvr>
                                    </p:animEffect>
                                    <p:anim calcmode="lin" valueType="num">
                                      <p:cBhvr>
                                        <p:cTn id="42" dur="1000" fill="hold"/>
                                        <p:tgtEl>
                                          <p:spTgt spid="29"/>
                                        </p:tgtEl>
                                        <p:attrNameLst>
                                          <p:attrName>ppt_x</p:attrName>
                                        </p:attrNameLst>
                                      </p:cBhvr>
                                      <p:tavLst>
                                        <p:tav tm="0">
                                          <p:val>
                                            <p:strVal val="#ppt_x"/>
                                          </p:val>
                                        </p:tav>
                                        <p:tav tm="100000">
                                          <p:val>
                                            <p:strVal val="#ppt_x"/>
                                          </p:val>
                                        </p:tav>
                                      </p:tavLst>
                                    </p:anim>
                                    <p:anim calcmode="lin" valueType="num">
                                      <p:cBhvr>
                                        <p:cTn id="43" dur="900" decel="100000" fill="hold"/>
                                        <p:tgtEl>
                                          <p:spTgt spid="29"/>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childTnLst>
                          </p:cTn>
                        </p:par>
                        <p:par>
                          <p:cTn id="45" fill="hold">
                            <p:stCondLst>
                              <p:cond delay="5500"/>
                            </p:stCondLst>
                            <p:childTnLst>
                              <p:par>
                                <p:cTn id="46" presetID="37" presetClass="entr" presetSubtype="0" fill="hold" nodeType="afterEffect">
                                  <p:stCondLst>
                                    <p:cond delay="0"/>
                                  </p:stCondLst>
                                  <p:childTnLst>
                                    <p:set>
                                      <p:cBhvr>
                                        <p:cTn id="47" dur="1" fill="hold">
                                          <p:stCondLst>
                                            <p:cond delay="0"/>
                                          </p:stCondLst>
                                        </p:cTn>
                                        <p:tgtEl>
                                          <p:spTgt spid="34"/>
                                        </p:tgtEl>
                                        <p:attrNameLst>
                                          <p:attrName>style.visibility</p:attrName>
                                        </p:attrNameLst>
                                      </p:cBhvr>
                                      <p:to>
                                        <p:strVal val="visible"/>
                                      </p:to>
                                    </p:set>
                                    <p:animEffect transition="in" filter="fade">
                                      <p:cBhvr>
                                        <p:cTn id="48" dur="1000"/>
                                        <p:tgtEl>
                                          <p:spTgt spid="34"/>
                                        </p:tgtEl>
                                      </p:cBhvr>
                                    </p:animEffect>
                                    <p:anim calcmode="lin" valueType="num">
                                      <p:cBhvr>
                                        <p:cTn id="49" dur="1000" fill="hold"/>
                                        <p:tgtEl>
                                          <p:spTgt spid="34"/>
                                        </p:tgtEl>
                                        <p:attrNameLst>
                                          <p:attrName>ppt_x</p:attrName>
                                        </p:attrNameLst>
                                      </p:cBhvr>
                                      <p:tavLst>
                                        <p:tav tm="0">
                                          <p:val>
                                            <p:strVal val="#ppt_x"/>
                                          </p:val>
                                        </p:tav>
                                        <p:tav tm="100000">
                                          <p:val>
                                            <p:strVal val="#ppt_x"/>
                                          </p:val>
                                        </p:tav>
                                      </p:tavLst>
                                    </p:anim>
                                    <p:anim calcmode="lin" valueType="num">
                                      <p:cBhvr>
                                        <p:cTn id="50" dur="900" decel="100000" fill="hold"/>
                                        <p:tgtEl>
                                          <p:spTgt spid="34"/>
                                        </p:tgtEl>
                                        <p:attrNameLst>
                                          <p:attrName>ppt_y</p:attrName>
                                        </p:attrNameLst>
                                      </p:cBhvr>
                                      <p:tavLst>
                                        <p:tav tm="0">
                                          <p:val>
                                            <p:strVal val="#ppt_y+1"/>
                                          </p:val>
                                        </p:tav>
                                        <p:tav tm="100000">
                                          <p:val>
                                            <p:strVal val="#ppt_y-.03"/>
                                          </p:val>
                                        </p:tav>
                                      </p:tavLst>
                                    </p:anim>
                                    <p:anim calcmode="lin" valueType="num">
                                      <p:cBhvr>
                                        <p:cTn id="51" dur="100" accel="100000" fill="hold">
                                          <p:stCondLst>
                                            <p:cond delay="900"/>
                                          </p:stCondLst>
                                        </p:cTn>
                                        <p:tgtEl>
                                          <p:spTgt spid="3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5718309" y="2241110"/>
            <a:ext cx="755382" cy="1054540"/>
          </a:xfrm>
          <a:prstGeom prst="rect">
            <a:avLst/>
          </a:prstGeom>
        </p:spPr>
      </p:pic>
      <p:pic>
        <p:nvPicPr>
          <p:cNvPr id="3" name="图片 2"/>
          <p:cNvPicPr>
            <a:picLocks noChangeAspect="1"/>
          </p:cNvPicPr>
          <p:nvPr/>
        </p:nvPicPr>
        <p:blipFill>
          <a:blip r:embed="rId4"/>
          <a:stretch>
            <a:fillRect/>
          </a:stretch>
        </p:blipFill>
        <p:spPr>
          <a:xfrm>
            <a:off x="5724525" y="4630110"/>
            <a:ext cx="742950" cy="627689"/>
          </a:xfrm>
          <a:prstGeom prst="rect">
            <a:avLst/>
          </a:prstGeom>
        </p:spPr>
      </p:pic>
      <p:grpSp>
        <p:nvGrpSpPr>
          <p:cNvPr id="4" name="组合 3"/>
          <p:cNvGrpSpPr/>
          <p:nvPr/>
        </p:nvGrpSpPr>
        <p:grpSpPr>
          <a:xfrm>
            <a:off x="4209142" y="254523"/>
            <a:ext cx="3773716" cy="891582"/>
            <a:chOff x="4209142" y="254523"/>
            <a:chExt cx="3773716" cy="891582"/>
          </a:xfrm>
        </p:grpSpPr>
        <p:pic>
          <p:nvPicPr>
            <p:cNvPr id="5" name="图片 4"/>
            <p:cNvPicPr>
              <a:picLocks noChangeAspect="1"/>
            </p:cNvPicPr>
            <p:nvPr/>
          </p:nvPicPr>
          <p:blipFill>
            <a:blip r:embed="rId5"/>
            <a:stretch>
              <a:fillRect/>
            </a:stretch>
          </p:blipFill>
          <p:spPr>
            <a:xfrm>
              <a:off x="4209142" y="254523"/>
              <a:ext cx="3773716" cy="891582"/>
            </a:xfrm>
            <a:prstGeom prst="rect">
              <a:avLst/>
            </a:prstGeom>
          </p:spPr>
        </p:pic>
        <p:sp>
          <p:nvSpPr>
            <p:cNvPr id="6" name="文本框 5"/>
            <p:cNvSpPr txBox="1"/>
            <p:nvPr/>
          </p:nvSpPr>
          <p:spPr>
            <a:xfrm>
              <a:off x="5268443" y="330723"/>
              <a:ext cx="1705916" cy="523220"/>
            </a:xfrm>
            <a:prstGeom prst="rect">
              <a:avLst/>
            </a:prstGeom>
            <a:noFill/>
          </p:spPr>
          <p:txBody>
            <a:bodyPr wrap="none" rtlCol="0">
              <a:spAutoFit/>
              <a:scene3d>
                <a:camera prst="orthographicFront"/>
                <a:lightRig rig="threePt" dir="t"/>
              </a:scene3d>
              <a:sp3d contourW="12700"/>
            </a:bodyPr>
            <a:lstStyle/>
            <a:p>
              <a:pPr algn="ctr"/>
              <a:r>
                <a:rPr lang="en-US" altLang="zh-CN" sz="2800" b="1" dirty="0">
                  <a:latin typeface="+mn-ea"/>
                </a:rPr>
                <a:t>GRU</a:t>
              </a:r>
              <a:r>
                <a:rPr lang="zh-CN" altLang="en-US" sz="2800" b="1" dirty="0">
                  <a:latin typeface="+mn-ea"/>
                </a:rPr>
                <a:t>尝试</a:t>
              </a:r>
            </a:p>
          </p:txBody>
        </p:sp>
      </p:grpSp>
      <p:grpSp>
        <p:nvGrpSpPr>
          <p:cNvPr id="10" name="组合 9"/>
          <p:cNvGrpSpPr/>
          <p:nvPr/>
        </p:nvGrpSpPr>
        <p:grpSpPr>
          <a:xfrm>
            <a:off x="1095852" y="1916095"/>
            <a:ext cx="4332492" cy="1384097"/>
            <a:chOff x="7325360" y="2384859"/>
            <a:chExt cx="4332492" cy="1384097"/>
          </a:xfrm>
        </p:grpSpPr>
        <p:sp>
          <p:nvSpPr>
            <p:cNvPr id="11" name="矩形 10"/>
            <p:cNvSpPr/>
            <p:nvPr/>
          </p:nvSpPr>
          <p:spPr>
            <a:xfrm>
              <a:off x="7325360" y="2815233"/>
              <a:ext cx="4332492" cy="95372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dirty="0">
                  <a:latin typeface="+mj-ea"/>
                  <a:ea typeface="+mj-ea"/>
                </a:rPr>
                <a:t>通过在</a:t>
              </a:r>
              <a:r>
                <a:rPr lang="en-US" altLang="zh-CN" sz="1600" dirty="0">
                  <a:latin typeface="+mj-ea"/>
                  <a:ea typeface="+mj-ea"/>
                </a:rPr>
                <a:t>model</a:t>
              </a:r>
              <a:r>
                <a:rPr lang="zh-CN" altLang="en-US" sz="1600" dirty="0">
                  <a:latin typeface="+mj-ea"/>
                  <a:ea typeface="+mj-ea"/>
                </a:rPr>
                <a:t>中</a:t>
              </a:r>
              <a:r>
                <a:rPr lang="en-US" altLang="zh-CN" sz="1600" dirty="0">
                  <a:latin typeface="+mj-ea"/>
                  <a:ea typeface="+mj-ea"/>
                </a:rPr>
                <a:t>add GRU</a:t>
              </a:r>
              <a:r>
                <a:rPr lang="zh-CN" altLang="en-US" sz="1600" dirty="0">
                  <a:latin typeface="+mj-ea"/>
                  <a:ea typeface="+mj-ea"/>
                </a:rPr>
                <a:t>方法，通过调用可以直接利用</a:t>
              </a:r>
              <a:r>
                <a:rPr lang="en-US" altLang="zh-CN" sz="1600" dirty="0">
                  <a:latin typeface="+mj-ea"/>
                  <a:ea typeface="+mj-ea"/>
                </a:rPr>
                <a:t>GRU</a:t>
              </a:r>
              <a:r>
                <a:rPr lang="zh-CN" altLang="en-US" sz="1600" dirty="0">
                  <a:latin typeface="+mj-ea"/>
                  <a:ea typeface="+mj-ea"/>
                </a:rPr>
                <a:t>进行训练模型，并且计算</a:t>
              </a:r>
              <a:r>
                <a:rPr lang="en-US" altLang="zh-CN" sz="1600" dirty="0" err="1">
                  <a:latin typeface="+mj-ea"/>
                  <a:ea typeface="+mj-ea"/>
                </a:rPr>
                <a:t>mse</a:t>
              </a:r>
              <a:r>
                <a:rPr lang="zh-CN" altLang="en-US" sz="1600" dirty="0">
                  <a:latin typeface="+mj-ea"/>
                  <a:ea typeface="+mj-ea"/>
                </a:rPr>
                <a:t>值判断模型改进情况，较为方便。</a:t>
              </a:r>
            </a:p>
          </p:txBody>
        </p:sp>
        <p:sp>
          <p:nvSpPr>
            <p:cNvPr id="12" name="矩形 11"/>
            <p:cNvSpPr/>
            <p:nvPr/>
          </p:nvSpPr>
          <p:spPr>
            <a:xfrm>
              <a:off x="7325360" y="2384859"/>
              <a:ext cx="2241974" cy="430374"/>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dirty="0">
                  <a:latin typeface="+mj-ea"/>
                  <a:ea typeface="+mj-ea"/>
                </a:rPr>
                <a:t>利用</a:t>
              </a:r>
              <a:r>
                <a:rPr lang="en-US" altLang="zh-CN" sz="2000" b="1" dirty="0">
                  <a:latin typeface="+mj-ea"/>
                  <a:ea typeface="+mj-ea"/>
                </a:rPr>
                <a:t>Sequential</a:t>
              </a:r>
              <a:endParaRPr lang="zh-CN" altLang="en-US" sz="2000" b="1" dirty="0">
                <a:latin typeface="+mj-ea"/>
                <a:ea typeface="+mj-ea"/>
              </a:endParaRPr>
            </a:p>
          </p:txBody>
        </p:sp>
      </p:grpSp>
      <p:grpSp>
        <p:nvGrpSpPr>
          <p:cNvPr id="13" name="组合 12"/>
          <p:cNvGrpSpPr/>
          <p:nvPr/>
        </p:nvGrpSpPr>
        <p:grpSpPr>
          <a:xfrm>
            <a:off x="6756423" y="4091669"/>
            <a:ext cx="4332493" cy="1088631"/>
            <a:chOff x="7325359" y="2384859"/>
            <a:chExt cx="4332493" cy="1088631"/>
          </a:xfrm>
        </p:grpSpPr>
        <p:sp>
          <p:nvSpPr>
            <p:cNvPr id="14" name="矩形 13"/>
            <p:cNvSpPr/>
            <p:nvPr/>
          </p:nvSpPr>
          <p:spPr>
            <a:xfrm>
              <a:off x="7325360" y="2815233"/>
              <a:ext cx="4332492" cy="65825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dirty="0">
                  <a:latin typeface="+mj-ea"/>
                  <a:ea typeface="+mj-ea"/>
                </a:rPr>
                <a:t>因为在函数与函数之间的传递数据过程中，要将数据的格式不断变化，处理时较为困难。</a:t>
              </a:r>
            </a:p>
          </p:txBody>
        </p:sp>
        <p:sp>
          <p:nvSpPr>
            <p:cNvPr id="15" name="矩形 14"/>
            <p:cNvSpPr/>
            <p:nvPr/>
          </p:nvSpPr>
          <p:spPr>
            <a:xfrm>
              <a:off x="7325359" y="2384859"/>
              <a:ext cx="2726941" cy="430374"/>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dirty="0">
                  <a:latin typeface="+mj-ea"/>
                  <a:ea typeface="+mj-ea"/>
                </a:rPr>
                <a:t>手动编写</a:t>
              </a:r>
              <a:r>
                <a:rPr lang="en-US" altLang="zh-CN" sz="2000" b="1" dirty="0">
                  <a:latin typeface="+mj-ea"/>
                  <a:ea typeface="+mj-ea"/>
                </a:rPr>
                <a:t>generator</a:t>
              </a:r>
              <a:endParaRPr lang="zh-CN" altLang="en-US" sz="2000" b="1" dirty="0">
                <a:latin typeface="+mj-ea"/>
                <a:ea typeface="+mj-ea"/>
              </a:endParaRPr>
            </a:p>
          </p:txBody>
        </p:sp>
      </p:grpSp>
    </p:spTree>
    <p:extLst>
      <p:ext uri="{BB962C8B-B14F-4D97-AF65-F5344CB8AC3E}">
        <p14:creationId xmlns:p14="http://schemas.microsoft.com/office/powerpoint/2010/main" val="390295193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0-#ppt_w/2"/>
                                          </p:val>
                                        </p:tav>
                                        <p:tav tm="100000">
                                          <p:val>
                                            <p:strVal val="#ppt_x"/>
                                          </p:val>
                                        </p:tav>
                                      </p:tavLst>
                                    </p:anim>
                                    <p:anim calcmode="lin" valueType="num">
                                      <p:cBhvr additive="base">
                                        <p:cTn id="14" dur="500" fill="hold"/>
                                        <p:tgtEl>
                                          <p:spTgt spid="10"/>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par>
                          <p:cTn id="21" fill="hold">
                            <p:stCondLst>
                              <p:cond delay="1500"/>
                            </p:stCondLst>
                            <p:childTnLst>
                              <p:par>
                                <p:cTn id="22" presetID="2" presetClass="entr" presetSubtype="2"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500" fill="hold"/>
                                        <p:tgtEl>
                                          <p:spTgt spid="13"/>
                                        </p:tgtEl>
                                        <p:attrNameLst>
                                          <p:attrName>ppt_x</p:attrName>
                                        </p:attrNameLst>
                                      </p:cBhvr>
                                      <p:tavLst>
                                        <p:tav tm="0">
                                          <p:val>
                                            <p:strVal val="1+#ppt_w/2"/>
                                          </p:val>
                                        </p:tav>
                                        <p:tav tm="100000">
                                          <p:val>
                                            <p:strVal val="#ppt_x"/>
                                          </p:val>
                                        </p:tav>
                                      </p:tavLst>
                                    </p:anim>
                                    <p:anim calcmode="lin" valueType="num">
                                      <p:cBhvr additive="base">
                                        <p:cTn id="25" dur="500" fill="hold"/>
                                        <p:tgtEl>
                                          <p:spTgt spid="13"/>
                                        </p:tgtEl>
                                        <p:attrNameLst>
                                          <p:attrName>ppt_y</p:attrName>
                                        </p:attrNameLst>
                                      </p:cBhvr>
                                      <p:tavLst>
                                        <p:tav tm="0">
                                          <p:val>
                                            <p:strVal val="#ppt_y"/>
                                          </p:val>
                                        </p:tav>
                                        <p:tav tm="100000">
                                          <p:val>
                                            <p:strVal val="#ppt_y"/>
                                          </p:val>
                                        </p:tav>
                                      </p:tavLst>
                                    </p:anim>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p:cTn id="29" dur="500" fill="hold"/>
                                        <p:tgtEl>
                                          <p:spTgt spid="3"/>
                                        </p:tgtEl>
                                        <p:attrNameLst>
                                          <p:attrName>ppt_w</p:attrName>
                                        </p:attrNameLst>
                                      </p:cBhvr>
                                      <p:tavLst>
                                        <p:tav tm="0">
                                          <p:val>
                                            <p:fltVal val="0"/>
                                          </p:val>
                                        </p:tav>
                                        <p:tav tm="100000">
                                          <p:val>
                                            <p:strVal val="#ppt_w"/>
                                          </p:val>
                                        </p:tav>
                                      </p:tavLst>
                                    </p:anim>
                                    <p:anim calcmode="lin" valueType="num">
                                      <p:cBhvr>
                                        <p:cTn id="30" dur="500" fill="hold"/>
                                        <p:tgtEl>
                                          <p:spTgt spid="3"/>
                                        </p:tgtEl>
                                        <p:attrNameLst>
                                          <p:attrName>ppt_h</p:attrName>
                                        </p:attrNameLst>
                                      </p:cBhvr>
                                      <p:tavLst>
                                        <p:tav tm="0">
                                          <p:val>
                                            <p:fltVal val="0"/>
                                          </p:val>
                                        </p:tav>
                                        <p:tav tm="100000">
                                          <p:val>
                                            <p:strVal val="#ppt_h"/>
                                          </p:val>
                                        </p:tav>
                                      </p:tavLst>
                                    </p:anim>
                                    <p:animEffect transition="in" filter="fade">
                                      <p:cBhvr>
                                        <p:cTn id="3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3928835" y="1863535"/>
            <a:ext cx="4914900" cy="3163588"/>
          </a:xfrm>
          <a:prstGeom prst="rect">
            <a:avLst/>
          </a:prstGeom>
        </p:spPr>
      </p:pic>
      <p:grpSp>
        <p:nvGrpSpPr>
          <p:cNvPr id="3" name="组合 2"/>
          <p:cNvGrpSpPr/>
          <p:nvPr/>
        </p:nvGrpSpPr>
        <p:grpSpPr>
          <a:xfrm>
            <a:off x="4209142" y="254523"/>
            <a:ext cx="3773716" cy="891582"/>
            <a:chOff x="4209142" y="254523"/>
            <a:chExt cx="3773716" cy="891582"/>
          </a:xfrm>
        </p:grpSpPr>
        <p:pic>
          <p:nvPicPr>
            <p:cNvPr id="4" name="图片 3"/>
            <p:cNvPicPr>
              <a:picLocks noChangeAspect="1"/>
            </p:cNvPicPr>
            <p:nvPr/>
          </p:nvPicPr>
          <p:blipFill>
            <a:blip r:embed="rId4"/>
            <a:stretch>
              <a:fillRect/>
            </a:stretch>
          </p:blipFill>
          <p:spPr>
            <a:xfrm>
              <a:off x="4209142" y="254523"/>
              <a:ext cx="3773716" cy="891582"/>
            </a:xfrm>
            <a:prstGeom prst="rect">
              <a:avLst/>
            </a:prstGeom>
          </p:spPr>
        </p:pic>
        <p:sp>
          <p:nvSpPr>
            <p:cNvPr id="5" name="文本框 4"/>
            <p:cNvSpPr txBox="1"/>
            <p:nvPr/>
          </p:nvSpPr>
          <p:spPr>
            <a:xfrm>
              <a:off x="4851661" y="330723"/>
              <a:ext cx="253947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季节性</a:t>
              </a:r>
              <a:r>
                <a:rPr lang="en-US" altLang="zh-CN" sz="2800" b="1" dirty="0">
                  <a:latin typeface="+mn-ea"/>
                </a:rPr>
                <a:t>ARIMA</a:t>
              </a:r>
              <a:endParaRPr lang="zh-CN" altLang="en-US" sz="2800" b="1" dirty="0">
                <a:latin typeface="+mn-ea"/>
              </a:endParaRPr>
            </a:p>
          </p:txBody>
        </p:sp>
      </p:grpSp>
      <p:grpSp>
        <p:nvGrpSpPr>
          <p:cNvPr id="15" name="组合 14">
            <a:extLst>
              <a:ext uri="{FF2B5EF4-FFF2-40B4-BE49-F238E27FC236}">
                <a16:creationId xmlns:a16="http://schemas.microsoft.com/office/drawing/2014/main" id="{163FEDF8-6B5D-4CA1-BBC3-65C35FCBC373}"/>
              </a:ext>
            </a:extLst>
          </p:cNvPr>
          <p:cNvGrpSpPr/>
          <p:nvPr/>
        </p:nvGrpSpPr>
        <p:grpSpPr>
          <a:xfrm>
            <a:off x="8928019" y="1559897"/>
            <a:ext cx="2777504" cy="1715689"/>
            <a:chOff x="7325360" y="2384859"/>
            <a:chExt cx="2777504" cy="1715689"/>
          </a:xfrm>
        </p:grpSpPr>
        <p:sp>
          <p:nvSpPr>
            <p:cNvPr id="16" name="矩形 15">
              <a:extLst>
                <a:ext uri="{FF2B5EF4-FFF2-40B4-BE49-F238E27FC236}">
                  <a16:creationId xmlns:a16="http://schemas.microsoft.com/office/drawing/2014/main" id="{643E4DDB-05F9-4670-B45E-79EFDF3C1CA4}"/>
                </a:ext>
              </a:extLst>
            </p:cNvPr>
            <p:cNvSpPr/>
            <p:nvPr/>
          </p:nvSpPr>
          <p:spPr>
            <a:xfrm>
              <a:off x="7325360" y="2737483"/>
              <a:ext cx="2777504" cy="136306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每年</a:t>
              </a:r>
              <a:r>
                <a:rPr lang="en-US" altLang="zh-CN" sz="1400" dirty="0">
                  <a:latin typeface="+mj-ea"/>
                  <a:ea typeface="+mj-ea"/>
                </a:rPr>
                <a:t>12</a:t>
              </a:r>
              <a:r>
                <a:rPr lang="zh-CN" altLang="en-US" sz="1400" dirty="0">
                  <a:latin typeface="+mj-ea"/>
                  <a:ea typeface="+mj-ea"/>
                </a:rPr>
                <a:t>个月，将每个月的同一天挑选出来作为一组数据，进行</a:t>
              </a:r>
              <a:r>
                <a:rPr lang="en-US" altLang="zh-CN" sz="1400" dirty="0">
                  <a:latin typeface="+mj-ea"/>
                  <a:ea typeface="+mj-ea"/>
                </a:rPr>
                <a:t>12</a:t>
              </a:r>
              <a:r>
                <a:rPr lang="zh-CN" altLang="en-US" sz="1400" dirty="0">
                  <a:latin typeface="+mj-ea"/>
                  <a:ea typeface="+mj-ea"/>
                </a:rPr>
                <a:t>的模型预测，同时将每个月的其他天数一一计算，最后将数据综合排序，效率大大提升。</a:t>
              </a:r>
            </a:p>
          </p:txBody>
        </p:sp>
        <p:sp>
          <p:nvSpPr>
            <p:cNvPr id="17" name="矩形 16">
              <a:extLst>
                <a:ext uri="{FF2B5EF4-FFF2-40B4-BE49-F238E27FC236}">
                  <a16:creationId xmlns:a16="http://schemas.microsoft.com/office/drawing/2014/main" id="{236207C6-9323-44E4-8550-827CC17C3898}"/>
                </a:ext>
              </a:extLst>
            </p:cNvPr>
            <p:cNvSpPr/>
            <p:nvPr/>
          </p:nvSpPr>
          <p:spPr>
            <a:xfrm>
              <a:off x="7325360" y="2384859"/>
              <a:ext cx="2572682"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模型：周期</a:t>
              </a:r>
              <a:r>
                <a:rPr lang="en-US" altLang="zh-CN" b="1" dirty="0">
                  <a:latin typeface="+mj-ea"/>
                  <a:ea typeface="+mj-ea"/>
                </a:rPr>
                <a:t>12 </a:t>
              </a:r>
              <a:r>
                <a:rPr lang="zh-CN" altLang="en-US" b="1" dirty="0">
                  <a:latin typeface="+mj-ea"/>
                  <a:ea typeface="+mj-ea"/>
                </a:rPr>
                <a:t>循环</a:t>
              </a:r>
              <a:r>
                <a:rPr lang="en-US" altLang="zh-CN" b="1" dirty="0">
                  <a:latin typeface="+mj-ea"/>
                  <a:ea typeface="+mj-ea"/>
                </a:rPr>
                <a:t>30</a:t>
              </a:r>
              <a:endParaRPr lang="zh-CN" altLang="en-US" b="1" dirty="0">
                <a:latin typeface="+mj-ea"/>
                <a:ea typeface="+mj-ea"/>
              </a:endParaRPr>
            </a:p>
          </p:txBody>
        </p:sp>
      </p:grpSp>
      <p:grpSp>
        <p:nvGrpSpPr>
          <p:cNvPr id="18" name="组合 17">
            <a:extLst>
              <a:ext uri="{FF2B5EF4-FFF2-40B4-BE49-F238E27FC236}">
                <a16:creationId xmlns:a16="http://schemas.microsoft.com/office/drawing/2014/main" id="{93300DB4-1A8F-41C6-B597-DFBEFF77C3A9}"/>
              </a:ext>
            </a:extLst>
          </p:cNvPr>
          <p:cNvGrpSpPr/>
          <p:nvPr/>
        </p:nvGrpSpPr>
        <p:grpSpPr>
          <a:xfrm>
            <a:off x="1112792" y="4896781"/>
            <a:ext cx="3594923" cy="940093"/>
            <a:chOff x="7325359" y="2384859"/>
            <a:chExt cx="3594923" cy="940093"/>
          </a:xfrm>
        </p:grpSpPr>
        <p:sp>
          <p:nvSpPr>
            <p:cNvPr id="19" name="矩形 18">
              <a:extLst>
                <a:ext uri="{FF2B5EF4-FFF2-40B4-BE49-F238E27FC236}">
                  <a16:creationId xmlns:a16="http://schemas.microsoft.com/office/drawing/2014/main" id="{18334DF6-6A9A-4C0F-ABD5-D59640EF39E0}"/>
                </a:ext>
              </a:extLst>
            </p:cNvPr>
            <p:cNvSpPr/>
            <p:nvPr/>
          </p:nvSpPr>
          <p:spPr>
            <a:xfrm>
              <a:off x="7325359" y="2737483"/>
              <a:ext cx="3594923" cy="587469"/>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将所需要的城市对应的天气数据集进行清洗，获得可以被方便利用的简便</a:t>
              </a:r>
              <a:r>
                <a:rPr lang="en-US" altLang="zh-CN" sz="1400" dirty="0">
                  <a:latin typeface="+mj-ea"/>
                  <a:ea typeface="+mj-ea"/>
                </a:rPr>
                <a:t>csv</a:t>
              </a:r>
              <a:r>
                <a:rPr lang="zh-CN" altLang="en-US" sz="1400" dirty="0">
                  <a:latin typeface="+mj-ea"/>
                  <a:ea typeface="+mj-ea"/>
                </a:rPr>
                <a:t>。</a:t>
              </a:r>
            </a:p>
          </p:txBody>
        </p:sp>
        <p:sp>
          <p:nvSpPr>
            <p:cNvPr id="20" name="矩形 19">
              <a:extLst>
                <a:ext uri="{FF2B5EF4-FFF2-40B4-BE49-F238E27FC236}">
                  <a16:creationId xmlns:a16="http://schemas.microsoft.com/office/drawing/2014/main" id="{228DABF3-DB2E-44CC-B578-AC4770B91742}"/>
                </a:ext>
              </a:extLst>
            </p:cNvPr>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天气数据集</a:t>
              </a:r>
            </a:p>
          </p:txBody>
        </p:sp>
      </p:grpSp>
      <p:grpSp>
        <p:nvGrpSpPr>
          <p:cNvPr id="21" name="组合 20">
            <a:extLst>
              <a:ext uri="{FF2B5EF4-FFF2-40B4-BE49-F238E27FC236}">
                <a16:creationId xmlns:a16="http://schemas.microsoft.com/office/drawing/2014/main" id="{143F4EC6-60EC-4E5B-B855-D7DEFFB508F1}"/>
              </a:ext>
            </a:extLst>
          </p:cNvPr>
          <p:cNvGrpSpPr/>
          <p:nvPr/>
        </p:nvGrpSpPr>
        <p:grpSpPr>
          <a:xfrm>
            <a:off x="2233780" y="2139696"/>
            <a:ext cx="2777504" cy="1457157"/>
            <a:chOff x="7325360" y="2384859"/>
            <a:chExt cx="2777504" cy="1457157"/>
          </a:xfrm>
        </p:grpSpPr>
        <p:sp>
          <p:nvSpPr>
            <p:cNvPr id="22" name="矩形 21">
              <a:extLst>
                <a:ext uri="{FF2B5EF4-FFF2-40B4-BE49-F238E27FC236}">
                  <a16:creationId xmlns:a16="http://schemas.microsoft.com/office/drawing/2014/main" id="{5B3D273D-026A-48C0-8DE6-0C7FF8C73229}"/>
                </a:ext>
              </a:extLst>
            </p:cNvPr>
            <p:cNvSpPr/>
            <p:nvPr/>
          </p:nvSpPr>
          <p:spPr>
            <a:xfrm>
              <a:off x="7325360" y="2737483"/>
              <a:ext cx="2777504" cy="11045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latin typeface="+mj-ea"/>
                  <a:ea typeface="+mj-ea"/>
                </a:rPr>
                <a:t>一年</a:t>
              </a:r>
              <a:r>
                <a:rPr lang="en-US" altLang="zh-CN" sz="1400" dirty="0">
                  <a:latin typeface="+mj-ea"/>
                  <a:ea typeface="+mj-ea"/>
                </a:rPr>
                <a:t>365</a:t>
              </a:r>
              <a:r>
                <a:rPr lang="zh-CN" altLang="en-US" sz="1400" dirty="0">
                  <a:latin typeface="+mj-ea"/>
                  <a:ea typeface="+mj-ea"/>
                </a:rPr>
                <a:t>天，按照季节性变化来循环，可以直接好的所需的预测结果，但是在初期训练阶段，将耗费无比漫长的时间。</a:t>
              </a:r>
            </a:p>
          </p:txBody>
        </p:sp>
        <p:sp>
          <p:nvSpPr>
            <p:cNvPr id="23" name="矩形 22">
              <a:extLst>
                <a:ext uri="{FF2B5EF4-FFF2-40B4-BE49-F238E27FC236}">
                  <a16:creationId xmlns:a16="http://schemas.microsoft.com/office/drawing/2014/main" id="{D0DE78E0-0326-4874-B44A-46A4C02EAC6D}"/>
                </a:ext>
              </a:extLst>
            </p:cNvPr>
            <p:cNvSpPr/>
            <p:nvPr/>
          </p:nvSpPr>
          <p:spPr>
            <a:xfrm>
              <a:off x="7860890" y="2384859"/>
              <a:ext cx="2241974" cy="39658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latin typeface="+mj-ea"/>
                  <a:ea typeface="+mj-ea"/>
                </a:rPr>
                <a:t>模型：周期</a:t>
              </a:r>
              <a:r>
                <a:rPr lang="en-US" altLang="zh-CN" b="1" dirty="0">
                  <a:latin typeface="+mj-ea"/>
                  <a:ea typeface="+mj-ea"/>
                </a:rPr>
                <a:t>365</a:t>
              </a:r>
              <a:endParaRPr lang="zh-CN" altLang="en-US" b="1" dirty="0">
                <a:latin typeface="+mj-ea"/>
                <a:ea typeface="+mj-ea"/>
              </a:endParaRPr>
            </a:p>
          </p:txBody>
        </p:sp>
      </p:grpSp>
    </p:spTree>
    <p:extLst>
      <p:ext uri="{BB962C8B-B14F-4D97-AF65-F5344CB8AC3E}">
        <p14:creationId xmlns:p14="http://schemas.microsoft.com/office/powerpoint/2010/main" val="281129055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ppt_x"/>
                                          </p:val>
                                        </p:tav>
                                        <p:tav tm="100000">
                                          <p:val>
                                            <p:strVal val="#ppt_x"/>
                                          </p:val>
                                        </p:tav>
                                      </p:tavLst>
                                    </p:anim>
                                    <p:anim calcmode="lin" valueType="num">
                                      <p:cBhvr additive="base">
                                        <p:cTn id="18" dur="500" fill="hold"/>
                                        <p:tgtEl>
                                          <p:spTgt spid="1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2"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500" fill="hold"/>
                                        <p:tgtEl>
                                          <p:spTgt spid="18"/>
                                        </p:tgtEl>
                                        <p:attrNameLst>
                                          <p:attrName>ppt_x</p:attrName>
                                        </p:attrNameLst>
                                      </p:cBhvr>
                                      <p:tavLst>
                                        <p:tav tm="0">
                                          <p:val>
                                            <p:strVal val="1+#ppt_w/2"/>
                                          </p:val>
                                        </p:tav>
                                        <p:tav tm="100000">
                                          <p:val>
                                            <p:strVal val="#ppt_x"/>
                                          </p:val>
                                        </p:tav>
                                      </p:tavLst>
                                    </p:anim>
                                    <p:anim calcmode="lin" valueType="num">
                                      <p:cBhvr additive="base">
                                        <p:cTn id="23" dur="500" fill="hold"/>
                                        <p:tgtEl>
                                          <p:spTgt spid="18"/>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0-#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39067"/>
          <a:stretch>
            <a:fillRect/>
          </a:stretch>
        </p:blipFill>
        <p:spPr>
          <a:xfrm>
            <a:off x="0" y="2038350"/>
            <a:ext cx="5994399" cy="2578100"/>
          </a:xfrm>
          <a:prstGeom prst="rect">
            <a:avLst/>
          </a:prstGeom>
        </p:spPr>
      </p:pic>
      <p:sp>
        <p:nvSpPr>
          <p:cNvPr id="3" name="矩形 2"/>
          <p:cNvSpPr/>
          <p:nvPr/>
        </p:nvSpPr>
        <p:spPr>
          <a:xfrm>
            <a:off x="6316981" y="2925470"/>
            <a:ext cx="4325619" cy="646331"/>
          </a:xfrm>
          <a:prstGeom prst="rect">
            <a:avLst/>
          </a:prstGeom>
        </p:spPr>
        <p:txBody>
          <a:bodyPr wrap="square">
            <a:spAutoFit/>
            <a:scene3d>
              <a:camera prst="orthographicFront"/>
              <a:lightRig rig="threePt" dir="t"/>
            </a:scene3d>
            <a:sp3d contourW="12700"/>
          </a:bodyPr>
          <a:lstStyle/>
          <a:p>
            <a:r>
              <a:rPr lang="zh-CN" altLang="en-US" sz="3600" b="1" dirty="0">
                <a:latin typeface="+mj-ea"/>
              </a:rPr>
              <a:t>团队协作</a:t>
            </a:r>
          </a:p>
        </p:txBody>
      </p:sp>
      <p:sp>
        <p:nvSpPr>
          <p:cNvPr id="4" name="文本框 3"/>
          <p:cNvSpPr txBox="1"/>
          <p:nvPr/>
        </p:nvSpPr>
        <p:spPr>
          <a:xfrm>
            <a:off x="6316981" y="3666250"/>
            <a:ext cx="3589019" cy="400110"/>
          </a:xfrm>
          <a:prstGeom prst="rect">
            <a:avLst/>
          </a:prstGeom>
          <a:noFill/>
        </p:spPr>
        <p:txBody>
          <a:bodyPr wrap="square" rtlCol="0">
            <a:spAutoFit/>
            <a:scene3d>
              <a:camera prst="orthographicFront"/>
              <a:lightRig rig="threePt" dir="t"/>
            </a:scene3d>
            <a:sp3d contourW="12700"/>
          </a:bodyPr>
          <a:lstStyle/>
          <a:p>
            <a:pPr lvl="0">
              <a:defRPr/>
            </a:pPr>
            <a:r>
              <a:rPr lang="en-US" altLang="zh-CN" sz="2000" dirty="0">
                <a:solidFill>
                  <a:schemeClr val="tx1">
                    <a:lumMod val="65000"/>
                    <a:lumOff val="35000"/>
                  </a:schemeClr>
                </a:solidFill>
                <a:latin typeface="迷你简准圆" pitchFamily="65" charset="-122"/>
                <a:ea typeface="迷你简准圆" pitchFamily="65" charset="-122"/>
              </a:rPr>
              <a:t>Project display</a:t>
            </a:r>
            <a:endParaRPr lang="zh-CN" altLang="en-US" sz="2000" dirty="0">
              <a:solidFill>
                <a:schemeClr val="tx1">
                  <a:lumMod val="65000"/>
                  <a:lumOff val="35000"/>
                </a:schemeClr>
              </a:solidFill>
              <a:latin typeface="迷你简准圆" pitchFamily="65" charset="-122"/>
              <a:ea typeface="迷你简准圆" pitchFamily="65" charset="-122"/>
            </a:endParaRPr>
          </a:p>
        </p:txBody>
      </p:sp>
      <p:sp>
        <p:nvSpPr>
          <p:cNvPr id="5" name="矩形 4"/>
          <p:cNvSpPr/>
          <p:nvPr/>
        </p:nvSpPr>
        <p:spPr>
          <a:xfrm>
            <a:off x="6316981" y="2217967"/>
            <a:ext cx="4325619" cy="763094"/>
          </a:xfrm>
          <a:prstGeom prst="rect">
            <a:avLst/>
          </a:prstGeom>
        </p:spPr>
        <p:txBody>
          <a:bodyPr wrap="square">
            <a:spAutoFit/>
            <a:scene3d>
              <a:camera prst="orthographicFront"/>
              <a:lightRig rig="threePt" dir="t"/>
            </a:scene3d>
            <a:sp3d contourW="12700"/>
          </a:bodyPr>
          <a:lstStyle/>
          <a:p>
            <a:pPr>
              <a:lnSpc>
                <a:spcPct val="120000"/>
              </a:lnSpc>
            </a:pPr>
            <a:r>
              <a:rPr lang="en-US" altLang="zh-CN" sz="4000" b="1" dirty="0">
                <a:solidFill>
                  <a:schemeClr val="tx1">
                    <a:lumMod val="75000"/>
                    <a:lumOff val="25000"/>
                  </a:schemeClr>
                </a:solidFill>
                <a:ea typeface="+mj-ea"/>
              </a:rPr>
              <a:t>PART 05</a:t>
            </a:r>
            <a:endParaRPr lang="zh-CN" altLang="en-US" sz="4000" b="1" dirty="0">
              <a:solidFill>
                <a:schemeClr val="tx1">
                  <a:lumMod val="75000"/>
                  <a:lumOff val="25000"/>
                </a:schemeClr>
              </a:solidFill>
              <a:ea typeface="+mj-ea"/>
            </a:endParaRPr>
          </a:p>
        </p:txBody>
      </p:sp>
    </p:spTree>
    <p:extLst>
      <p:ext uri="{BB962C8B-B14F-4D97-AF65-F5344CB8AC3E}">
        <p14:creationId xmlns:p14="http://schemas.microsoft.com/office/powerpoint/2010/main" val="146931413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1+#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4209142" y="254523"/>
            <a:ext cx="3773716" cy="891582"/>
            <a:chOff x="4209142" y="254523"/>
            <a:chExt cx="3773716" cy="891582"/>
          </a:xfrm>
        </p:grpSpPr>
        <p:pic>
          <p:nvPicPr>
            <p:cNvPr id="4" name="图片 3"/>
            <p:cNvPicPr>
              <a:picLocks noChangeAspect="1"/>
            </p:cNvPicPr>
            <p:nvPr/>
          </p:nvPicPr>
          <p:blipFill>
            <a:blip r:embed="rId3"/>
            <a:stretch>
              <a:fillRect/>
            </a:stretch>
          </p:blipFill>
          <p:spPr>
            <a:xfrm>
              <a:off x="4209142" y="254523"/>
              <a:ext cx="3773716" cy="891582"/>
            </a:xfrm>
            <a:prstGeom prst="rect">
              <a:avLst/>
            </a:prstGeom>
          </p:spPr>
        </p:pic>
        <p:sp>
          <p:nvSpPr>
            <p:cNvPr id="5" name="文本框 4"/>
            <p:cNvSpPr txBox="1"/>
            <p:nvPr/>
          </p:nvSpPr>
          <p:spPr>
            <a:xfrm>
              <a:off x="5310921" y="330723"/>
              <a:ext cx="1620957"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分工互补</a:t>
              </a:r>
            </a:p>
          </p:txBody>
        </p:sp>
      </p:grpSp>
      <p:pic>
        <p:nvPicPr>
          <p:cNvPr id="15" name="图片 14">
            <a:extLst>
              <a:ext uri="{FF2B5EF4-FFF2-40B4-BE49-F238E27FC236}">
                <a16:creationId xmlns:a16="http://schemas.microsoft.com/office/drawing/2014/main" id="{7689A03E-3E4A-45B7-AB50-C2A8E7E7209A}"/>
              </a:ext>
            </a:extLst>
          </p:cNvPr>
          <p:cNvPicPr>
            <a:picLocks noChangeAspect="1"/>
          </p:cNvPicPr>
          <p:nvPr/>
        </p:nvPicPr>
        <p:blipFill>
          <a:blip r:embed="rId4"/>
          <a:stretch>
            <a:fillRect/>
          </a:stretch>
        </p:blipFill>
        <p:spPr>
          <a:xfrm>
            <a:off x="1512778" y="1635125"/>
            <a:ext cx="3617719" cy="3587750"/>
          </a:xfrm>
          <a:prstGeom prst="rect">
            <a:avLst/>
          </a:prstGeom>
        </p:spPr>
      </p:pic>
      <p:grpSp>
        <p:nvGrpSpPr>
          <p:cNvPr id="16" name="组合 15">
            <a:extLst>
              <a:ext uri="{FF2B5EF4-FFF2-40B4-BE49-F238E27FC236}">
                <a16:creationId xmlns:a16="http://schemas.microsoft.com/office/drawing/2014/main" id="{045FB91B-EC65-43AE-9654-9F8805738EBB}"/>
              </a:ext>
            </a:extLst>
          </p:cNvPr>
          <p:cNvGrpSpPr/>
          <p:nvPr/>
        </p:nvGrpSpPr>
        <p:grpSpPr>
          <a:xfrm>
            <a:off x="6636470" y="2064470"/>
            <a:ext cx="2998617" cy="3030967"/>
            <a:chOff x="7325360" y="2384859"/>
            <a:chExt cx="2777504" cy="2434473"/>
          </a:xfrm>
        </p:grpSpPr>
        <p:sp>
          <p:nvSpPr>
            <p:cNvPr id="17" name="矩形 16">
              <a:extLst>
                <a:ext uri="{FF2B5EF4-FFF2-40B4-BE49-F238E27FC236}">
                  <a16:creationId xmlns:a16="http://schemas.microsoft.com/office/drawing/2014/main" id="{38B43D88-D3DE-43FB-BB3A-064B47B3DC45}"/>
                </a:ext>
              </a:extLst>
            </p:cNvPr>
            <p:cNvSpPr/>
            <p:nvPr/>
          </p:nvSpPr>
          <p:spPr>
            <a:xfrm>
              <a:off x="7325360" y="2911630"/>
              <a:ext cx="2777504" cy="19077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dirty="0">
                  <a:latin typeface="+mj-ea"/>
                  <a:ea typeface="+mj-ea"/>
                </a:rPr>
                <a:t>由不同成员负责不同模块，并优先深入学习该模块，带掌握知识后互相交流互相教授，达到快速学习的目的。</a:t>
              </a:r>
            </a:p>
          </p:txBody>
        </p:sp>
        <p:sp>
          <p:nvSpPr>
            <p:cNvPr id="18" name="矩形 17">
              <a:extLst>
                <a:ext uri="{FF2B5EF4-FFF2-40B4-BE49-F238E27FC236}">
                  <a16:creationId xmlns:a16="http://schemas.microsoft.com/office/drawing/2014/main" id="{885F5605-BCED-484E-AD28-2691BB208C1A}"/>
                </a:ext>
              </a:extLst>
            </p:cNvPr>
            <p:cNvSpPr/>
            <p:nvPr/>
          </p:nvSpPr>
          <p:spPr>
            <a:xfrm>
              <a:off x="7325360" y="2384859"/>
              <a:ext cx="2241974" cy="63318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3200" b="1" dirty="0">
                  <a:latin typeface="+mj-ea"/>
                  <a:ea typeface="+mj-ea"/>
                </a:rPr>
                <a:t>理念介绍</a:t>
              </a:r>
            </a:p>
          </p:txBody>
        </p:sp>
      </p:grpSp>
    </p:spTree>
    <p:extLst>
      <p:ext uri="{BB962C8B-B14F-4D97-AF65-F5344CB8AC3E}">
        <p14:creationId xmlns:p14="http://schemas.microsoft.com/office/powerpoint/2010/main" val="37881110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ppt_w</p:attrName>
                                        </p:attrNameLst>
                                      </p:cBhvr>
                                      <p:tavLst>
                                        <p:tav tm="0">
                                          <p:val>
                                            <p:fltVal val="0"/>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animEffect transition="in" filter="fade">
                                      <p:cBhvr>
                                        <p:cTn id="15" dur="500"/>
                                        <p:tgtEl>
                                          <p:spTgt spid="15"/>
                                        </p:tgtEl>
                                      </p:cBhvr>
                                    </p:animEffect>
                                  </p:childTnLst>
                                </p:cTn>
                              </p:par>
                              <p:par>
                                <p:cTn id="16" presetID="2" presetClass="entr" presetSubtype="8" fill="hold" nodeType="with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additive="base">
                                        <p:cTn id="18" dur="500" fill="hold"/>
                                        <p:tgtEl>
                                          <p:spTgt spid="16"/>
                                        </p:tgtEl>
                                        <p:attrNameLst>
                                          <p:attrName>ppt_x</p:attrName>
                                        </p:attrNameLst>
                                      </p:cBhvr>
                                      <p:tavLst>
                                        <p:tav tm="0">
                                          <p:val>
                                            <p:strVal val="0-#ppt_w/2"/>
                                          </p:val>
                                        </p:tav>
                                        <p:tav tm="100000">
                                          <p:val>
                                            <p:strVal val="#ppt_x"/>
                                          </p:val>
                                        </p:tav>
                                      </p:tavLst>
                                    </p:anim>
                                    <p:anim calcmode="lin" valueType="num">
                                      <p:cBhvr additive="base">
                                        <p:cTn id="19"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5865" r="15865"/>
          <a:stretch>
            <a:fillRect/>
          </a:stretch>
        </p:blipFill>
        <p:spPr/>
      </p:pic>
      <p:pic>
        <p:nvPicPr>
          <p:cNvPr id="2" name="图片 1"/>
          <p:cNvPicPr>
            <a:picLocks noChangeAspect="1"/>
          </p:cNvPicPr>
          <p:nvPr/>
        </p:nvPicPr>
        <p:blipFill>
          <a:blip r:embed="rId4"/>
          <a:stretch>
            <a:fillRect/>
          </a:stretch>
        </p:blipFill>
        <p:spPr>
          <a:xfrm>
            <a:off x="4462452" y="2193926"/>
            <a:ext cx="3267096" cy="3190874"/>
          </a:xfrm>
          <a:prstGeom prst="rect">
            <a:avLst/>
          </a:prstGeom>
        </p:spPr>
      </p:pic>
      <p:grpSp>
        <p:nvGrpSpPr>
          <p:cNvPr id="3" name="组合 2"/>
          <p:cNvGrpSpPr/>
          <p:nvPr/>
        </p:nvGrpSpPr>
        <p:grpSpPr>
          <a:xfrm>
            <a:off x="4209142" y="254523"/>
            <a:ext cx="3773716" cy="891582"/>
            <a:chOff x="4209142" y="254523"/>
            <a:chExt cx="3773716" cy="891582"/>
          </a:xfrm>
        </p:grpSpPr>
        <p:pic>
          <p:nvPicPr>
            <p:cNvPr id="4" name="图片 3"/>
            <p:cNvPicPr>
              <a:picLocks noChangeAspect="1"/>
            </p:cNvPicPr>
            <p:nvPr/>
          </p:nvPicPr>
          <p:blipFill>
            <a:blip r:embed="rId5"/>
            <a:stretch>
              <a:fillRect/>
            </a:stretch>
          </p:blipFill>
          <p:spPr>
            <a:xfrm>
              <a:off x="4209142" y="254523"/>
              <a:ext cx="3773716" cy="891582"/>
            </a:xfrm>
            <a:prstGeom prst="rect">
              <a:avLst/>
            </a:prstGeom>
          </p:spPr>
        </p:pic>
        <p:sp>
          <p:nvSpPr>
            <p:cNvPr id="5" name="文本框 4"/>
            <p:cNvSpPr txBox="1"/>
            <p:nvPr/>
          </p:nvSpPr>
          <p:spPr>
            <a:xfrm>
              <a:off x="5310919"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初期安排</a:t>
              </a:r>
            </a:p>
          </p:txBody>
        </p:sp>
      </p:grpSp>
      <p:grpSp>
        <p:nvGrpSpPr>
          <p:cNvPr id="9" name="组合 8"/>
          <p:cNvGrpSpPr/>
          <p:nvPr/>
        </p:nvGrpSpPr>
        <p:grpSpPr>
          <a:xfrm>
            <a:off x="1192073" y="2011217"/>
            <a:ext cx="2777504" cy="1220554"/>
            <a:chOff x="7325360" y="2384859"/>
            <a:chExt cx="2777504" cy="1220554"/>
          </a:xfrm>
        </p:grpSpPr>
        <p:sp>
          <p:nvSpPr>
            <p:cNvPr id="10" name="矩形 9"/>
            <p:cNvSpPr/>
            <p:nvPr/>
          </p:nvSpPr>
          <p:spPr>
            <a:xfrm>
              <a:off x="7325360" y="2737483"/>
              <a:ext cx="2777504"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用户可以在投影仪或者计算机上进行演示也可以将演示文稿打印出来制作</a:t>
              </a:r>
            </a:p>
          </p:txBody>
        </p:sp>
        <p:sp>
          <p:nvSpPr>
            <p:cNvPr id="11" name="矩形 10"/>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b="1" dirty="0">
                  <a:latin typeface="+mj-ea"/>
                  <a:ea typeface="+mj-ea"/>
                </a:rPr>
                <a:t>Web</a:t>
              </a:r>
              <a:r>
                <a:rPr lang="zh-CN" altLang="en-US" b="1" dirty="0">
                  <a:latin typeface="+mj-ea"/>
                  <a:ea typeface="+mj-ea"/>
                </a:rPr>
                <a:t>学习</a:t>
              </a:r>
            </a:p>
          </p:txBody>
        </p:sp>
      </p:grpSp>
      <p:grpSp>
        <p:nvGrpSpPr>
          <p:cNvPr id="12" name="组合 11"/>
          <p:cNvGrpSpPr/>
          <p:nvPr/>
        </p:nvGrpSpPr>
        <p:grpSpPr>
          <a:xfrm>
            <a:off x="1192073" y="4030517"/>
            <a:ext cx="2777504" cy="1220554"/>
            <a:chOff x="7325360" y="2384859"/>
            <a:chExt cx="2777504" cy="1220554"/>
          </a:xfrm>
        </p:grpSpPr>
        <p:sp>
          <p:nvSpPr>
            <p:cNvPr id="13" name="矩形 12"/>
            <p:cNvSpPr/>
            <p:nvPr/>
          </p:nvSpPr>
          <p:spPr>
            <a:xfrm>
              <a:off x="7325360" y="2737483"/>
              <a:ext cx="2777504"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用户可以在投影仪或者计算机上进行演示也可以将演示文稿打印出来制作</a:t>
              </a:r>
            </a:p>
          </p:txBody>
        </p:sp>
        <p:sp>
          <p:nvSpPr>
            <p:cNvPr id="14" name="矩形 13"/>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虚拟机安装</a:t>
              </a:r>
            </a:p>
          </p:txBody>
        </p:sp>
      </p:grpSp>
      <p:grpSp>
        <p:nvGrpSpPr>
          <p:cNvPr id="15" name="组合 14"/>
          <p:cNvGrpSpPr/>
          <p:nvPr/>
        </p:nvGrpSpPr>
        <p:grpSpPr>
          <a:xfrm>
            <a:off x="8253273" y="2011217"/>
            <a:ext cx="2777504" cy="1220554"/>
            <a:chOff x="7325360" y="2384859"/>
            <a:chExt cx="2777504" cy="1220554"/>
          </a:xfrm>
        </p:grpSpPr>
        <p:sp>
          <p:nvSpPr>
            <p:cNvPr id="16" name="矩形 15"/>
            <p:cNvSpPr/>
            <p:nvPr/>
          </p:nvSpPr>
          <p:spPr>
            <a:xfrm>
              <a:off x="7325360" y="2737483"/>
              <a:ext cx="2777504"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latin typeface="+mj-ea"/>
                  <a:ea typeface="+mj-ea"/>
                </a:rPr>
                <a:t>用户可以在投影仪或者计算机上进行演示也可以将演示文稿打印出来制作</a:t>
              </a:r>
            </a:p>
          </p:txBody>
        </p:sp>
        <p:sp>
          <p:nvSpPr>
            <p:cNvPr id="17" name="矩形 16"/>
            <p:cNvSpPr/>
            <p:nvPr/>
          </p:nvSpPr>
          <p:spPr>
            <a:xfrm>
              <a:off x="7860890" y="2384859"/>
              <a:ext cx="2241974" cy="39658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latin typeface="+mj-ea"/>
                  <a:ea typeface="+mj-ea"/>
                </a:rPr>
                <a:t>环境配置</a:t>
              </a:r>
            </a:p>
          </p:txBody>
        </p:sp>
      </p:grpSp>
      <p:grpSp>
        <p:nvGrpSpPr>
          <p:cNvPr id="18" name="组合 17"/>
          <p:cNvGrpSpPr/>
          <p:nvPr/>
        </p:nvGrpSpPr>
        <p:grpSpPr>
          <a:xfrm>
            <a:off x="8253273" y="4030517"/>
            <a:ext cx="2777504" cy="1220554"/>
            <a:chOff x="7325360" y="2384859"/>
            <a:chExt cx="2777504" cy="1220554"/>
          </a:xfrm>
        </p:grpSpPr>
        <p:sp>
          <p:nvSpPr>
            <p:cNvPr id="19" name="矩形 18"/>
            <p:cNvSpPr/>
            <p:nvPr/>
          </p:nvSpPr>
          <p:spPr>
            <a:xfrm>
              <a:off x="7325360" y="2737483"/>
              <a:ext cx="2777504"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latin typeface="+mj-ea"/>
                  <a:ea typeface="+mj-ea"/>
                </a:rPr>
                <a:t>用户可以在投影仪或者计算机上进行演示也可以将演示文稿打印出来制作</a:t>
              </a:r>
            </a:p>
          </p:txBody>
        </p:sp>
        <p:sp>
          <p:nvSpPr>
            <p:cNvPr id="20" name="矩形 19"/>
            <p:cNvSpPr/>
            <p:nvPr/>
          </p:nvSpPr>
          <p:spPr>
            <a:xfrm>
              <a:off x="7860890" y="2384859"/>
              <a:ext cx="2241974" cy="39658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latin typeface="+mj-ea"/>
                  <a:ea typeface="+mj-ea"/>
                </a:rPr>
                <a:t>数据获得</a:t>
              </a:r>
            </a:p>
          </p:txBody>
        </p:sp>
      </p:grpSp>
    </p:spTree>
    <p:extLst>
      <p:ext uri="{BB962C8B-B14F-4D97-AF65-F5344CB8AC3E}">
        <p14:creationId xmlns:p14="http://schemas.microsoft.com/office/powerpoint/2010/main" val="408331311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1" presetClass="entr" presetSubtype="1"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heel(1)">
                                      <p:cBhvr>
                                        <p:cTn id="13" dur="2000"/>
                                        <p:tgtEl>
                                          <p:spTgt spid="23"/>
                                        </p:tgtEl>
                                      </p:cBhvr>
                                    </p:animEffect>
                                  </p:childTnLst>
                                </p:cTn>
                              </p:par>
                              <p:par>
                                <p:cTn id="14" presetID="21" presetClass="entr" presetSubtype="1"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heel(1)">
                                      <p:cBhvr>
                                        <p:cTn id="16" dur="2000"/>
                                        <p:tgtEl>
                                          <p:spTgt spid="2"/>
                                        </p:tgtEl>
                                      </p:cBhvr>
                                    </p:animEffect>
                                  </p:childTnLst>
                                </p:cTn>
                              </p:par>
                            </p:childTnLst>
                          </p:cTn>
                        </p:par>
                        <p:par>
                          <p:cTn id="17" fill="hold">
                            <p:stCondLst>
                              <p:cond delay="2500"/>
                            </p:stCondLst>
                            <p:childTnLst>
                              <p:par>
                                <p:cTn id="18" presetID="2" presetClass="entr" presetSubtype="8"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0-#ppt_w/2"/>
                                          </p:val>
                                        </p:tav>
                                        <p:tav tm="100000">
                                          <p:val>
                                            <p:strVal val="#ppt_x"/>
                                          </p:val>
                                        </p:tav>
                                      </p:tavLst>
                                    </p:anim>
                                    <p:anim calcmode="lin" valueType="num">
                                      <p:cBhvr additive="base">
                                        <p:cTn id="21" dur="500" fill="hold"/>
                                        <p:tgtEl>
                                          <p:spTgt spid="9"/>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0-#ppt_w/2"/>
                                          </p:val>
                                        </p:tav>
                                        <p:tav tm="100000">
                                          <p:val>
                                            <p:strVal val="#ppt_x"/>
                                          </p:val>
                                        </p:tav>
                                      </p:tavLst>
                                    </p:anim>
                                    <p:anim calcmode="lin" valueType="num">
                                      <p:cBhvr additive="base">
                                        <p:cTn id="25" dur="500" fill="hold"/>
                                        <p:tgtEl>
                                          <p:spTgt spid="12"/>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500" fill="hold"/>
                                        <p:tgtEl>
                                          <p:spTgt spid="15"/>
                                        </p:tgtEl>
                                        <p:attrNameLst>
                                          <p:attrName>ppt_x</p:attrName>
                                        </p:attrNameLst>
                                      </p:cBhvr>
                                      <p:tavLst>
                                        <p:tav tm="0">
                                          <p:val>
                                            <p:strVal val="1+#ppt_w/2"/>
                                          </p:val>
                                        </p:tav>
                                        <p:tav tm="100000">
                                          <p:val>
                                            <p:strVal val="#ppt_x"/>
                                          </p:val>
                                        </p:tav>
                                      </p:tavLst>
                                    </p:anim>
                                    <p:anim calcmode="lin" valueType="num">
                                      <p:cBhvr additive="base">
                                        <p:cTn id="29" dur="500" fill="hold"/>
                                        <p:tgtEl>
                                          <p:spTgt spid="15"/>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 calcmode="lin" valueType="num">
                                      <p:cBhvr additive="base">
                                        <p:cTn id="32" dur="500" fill="hold"/>
                                        <p:tgtEl>
                                          <p:spTgt spid="18"/>
                                        </p:tgtEl>
                                        <p:attrNameLst>
                                          <p:attrName>ppt_x</p:attrName>
                                        </p:attrNameLst>
                                      </p:cBhvr>
                                      <p:tavLst>
                                        <p:tav tm="0">
                                          <p:val>
                                            <p:strVal val="1+#ppt_w/2"/>
                                          </p:val>
                                        </p:tav>
                                        <p:tav tm="100000">
                                          <p:val>
                                            <p:strVal val="#ppt_x"/>
                                          </p:val>
                                        </p:tav>
                                      </p:tavLst>
                                    </p:anim>
                                    <p:anim calcmode="lin" valueType="num">
                                      <p:cBhvr additive="base">
                                        <p:cTn id="33"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5334000" y="1845969"/>
            <a:ext cx="1524000" cy="1819862"/>
          </a:xfrm>
          <a:prstGeom prst="rect">
            <a:avLst/>
          </a:prstGeom>
        </p:spPr>
      </p:pic>
      <p:grpSp>
        <p:nvGrpSpPr>
          <p:cNvPr id="3" name="组合 2"/>
          <p:cNvGrpSpPr/>
          <p:nvPr/>
        </p:nvGrpSpPr>
        <p:grpSpPr>
          <a:xfrm>
            <a:off x="4209142" y="254523"/>
            <a:ext cx="3773716" cy="891582"/>
            <a:chOff x="4209142" y="254523"/>
            <a:chExt cx="3773716" cy="891582"/>
          </a:xfrm>
        </p:grpSpPr>
        <p:pic>
          <p:nvPicPr>
            <p:cNvPr id="4" name="图片 3"/>
            <p:cNvPicPr>
              <a:picLocks noChangeAspect="1"/>
            </p:cNvPicPr>
            <p:nvPr/>
          </p:nvPicPr>
          <p:blipFill>
            <a:blip r:embed="rId4"/>
            <a:stretch>
              <a:fillRect/>
            </a:stretch>
          </p:blipFill>
          <p:spPr>
            <a:xfrm>
              <a:off x="4209142" y="254523"/>
              <a:ext cx="3773716" cy="891582"/>
            </a:xfrm>
            <a:prstGeom prst="rect">
              <a:avLst/>
            </a:prstGeom>
          </p:spPr>
        </p:pic>
        <p:sp>
          <p:nvSpPr>
            <p:cNvPr id="5" name="文本框 4"/>
            <p:cNvSpPr txBox="1"/>
            <p:nvPr/>
          </p:nvSpPr>
          <p:spPr>
            <a:xfrm>
              <a:off x="5310920"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会议交流</a:t>
              </a:r>
            </a:p>
          </p:txBody>
        </p:sp>
      </p:grpSp>
      <p:grpSp>
        <p:nvGrpSpPr>
          <p:cNvPr id="6" name="组合 5"/>
          <p:cNvGrpSpPr/>
          <p:nvPr/>
        </p:nvGrpSpPr>
        <p:grpSpPr>
          <a:xfrm>
            <a:off x="2285998" y="3992563"/>
            <a:ext cx="7670802" cy="1738688"/>
            <a:chOff x="4878711" y="2384859"/>
            <a:chExt cx="7670802" cy="1738688"/>
          </a:xfrm>
        </p:grpSpPr>
        <p:sp>
          <p:nvSpPr>
            <p:cNvPr id="7" name="矩形 6"/>
            <p:cNvSpPr/>
            <p:nvPr/>
          </p:nvSpPr>
          <p:spPr>
            <a:xfrm>
              <a:off x="4878711" y="2874359"/>
              <a:ext cx="7670802" cy="124918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600" dirty="0">
                  <a:latin typeface="+mj-ea"/>
                  <a:ea typeface="+mj-ea"/>
                </a:rPr>
                <a:t>以半天为界限，每个工作阶段结束，都在会议中集体交流，分享各自的工作感想与进度，出现难点则立即安排相对空闲人手支援，同时通过交谈可以了解整个项目进度，不至于使自己的工作落伍。当对整体有了把握，对于接下来的目标会更加明确，同时能不断修正自己的工作方向与速度。</a:t>
              </a:r>
            </a:p>
          </p:txBody>
        </p:sp>
        <p:sp>
          <p:nvSpPr>
            <p:cNvPr id="8" name="矩形 7"/>
            <p:cNvSpPr/>
            <p:nvPr/>
          </p:nvSpPr>
          <p:spPr>
            <a:xfrm>
              <a:off x="7593125" y="2384859"/>
              <a:ext cx="2241974" cy="43037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2000" b="1" dirty="0">
                  <a:latin typeface="+mj-ea"/>
                  <a:ea typeface="+mj-ea"/>
                </a:rPr>
                <a:t>工作交流</a:t>
              </a:r>
            </a:p>
          </p:txBody>
        </p:sp>
      </p:grpSp>
    </p:spTree>
    <p:extLst>
      <p:ext uri="{BB962C8B-B14F-4D97-AF65-F5344CB8AC3E}">
        <p14:creationId xmlns:p14="http://schemas.microsoft.com/office/powerpoint/2010/main" val="181059795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500" fill="hold"/>
                                        <p:tgtEl>
                                          <p:spTgt spid="6"/>
                                        </p:tgtEl>
                                        <p:attrNameLst>
                                          <p:attrName>ppt_w</p:attrName>
                                        </p:attrNameLst>
                                      </p:cBhvr>
                                      <p:tavLst>
                                        <p:tav tm="0">
                                          <p:val>
                                            <p:fltVal val="0"/>
                                          </p:val>
                                        </p:tav>
                                        <p:tav tm="100000">
                                          <p:val>
                                            <p:strVal val="#ppt_w"/>
                                          </p:val>
                                        </p:tav>
                                      </p:tavLst>
                                    </p:anim>
                                    <p:anim calcmode="lin" valueType="num">
                                      <p:cBhvr>
                                        <p:cTn id="20" dur="500" fill="hold"/>
                                        <p:tgtEl>
                                          <p:spTgt spid="6"/>
                                        </p:tgtEl>
                                        <p:attrNameLst>
                                          <p:attrName>ppt_h</p:attrName>
                                        </p:attrNameLst>
                                      </p:cBhvr>
                                      <p:tavLst>
                                        <p:tav tm="0">
                                          <p:val>
                                            <p:fltVal val="0"/>
                                          </p:val>
                                        </p:tav>
                                        <p:tav tm="100000">
                                          <p:val>
                                            <p:strVal val="#ppt_h"/>
                                          </p:val>
                                        </p:tav>
                                      </p:tavLst>
                                    </p:anim>
                                    <p:animEffect transition="in" filter="fade">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562226" y="2474913"/>
            <a:ext cx="3994672" cy="1314450"/>
          </a:xfrm>
          <a:prstGeom prst="rect">
            <a:avLst/>
          </a:prstGeom>
        </p:spPr>
      </p:pic>
      <p:pic>
        <p:nvPicPr>
          <p:cNvPr id="3" name="图片 2"/>
          <p:cNvPicPr>
            <a:picLocks noChangeAspect="1"/>
          </p:cNvPicPr>
          <p:nvPr/>
        </p:nvPicPr>
        <p:blipFill>
          <a:blip r:embed="rId3"/>
          <a:stretch>
            <a:fillRect/>
          </a:stretch>
        </p:blipFill>
        <p:spPr>
          <a:xfrm>
            <a:off x="6553326" y="2474913"/>
            <a:ext cx="3994672" cy="1314450"/>
          </a:xfrm>
          <a:prstGeom prst="rect">
            <a:avLst/>
          </a:prstGeom>
        </p:spPr>
      </p:pic>
      <p:grpSp>
        <p:nvGrpSpPr>
          <p:cNvPr id="4" name="组合 3"/>
          <p:cNvGrpSpPr/>
          <p:nvPr/>
        </p:nvGrpSpPr>
        <p:grpSpPr>
          <a:xfrm>
            <a:off x="4209142" y="254523"/>
            <a:ext cx="3773716" cy="891582"/>
            <a:chOff x="4209142" y="254523"/>
            <a:chExt cx="3773716" cy="891582"/>
          </a:xfrm>
        </p:grpSpPr>
        <p:pic>
          <p:nvPicPr>
            <p:cNvPr id="5" name="图片 4"/>
            <p:cNvPicPr>
              <a:picLocks noChangeAspect="1"/>
            </p:cNvPicPr>
            <p:nvPr/>
          </p:nvPicPr>
          <p:blipFill>
            <a:blip r:embed="rId4"/>
            <a:stretch>
              <a:fillRect/>
            </a:stretch>
          </p:blipFill>
          <p:spPr>
            <a:xfrm>
              <a:off x="4209142" y="254523"/>
              <a:ext cx="3773716" cy="891582"/>
            </a:xfrm>
            <a:prstGeom prst="rect">
              <a:avLst/>
            </a:prstGeom>
          </p:spPr>
        </p:pic>
        <p:sp>
          <p:nvSpPr>
            <p:cNvPr id="6" name="文本框 5"/>
            <p:cNvSpPr txBox="1"/>
            <p:nvPr/>
          </p:nvSpPr>
          <p:spPr>
            <a:xfrm>
              <a:off x="5310920"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相近交流</a:t>
              </a:r>
            </a:p>
          </p:txBody>
        </p:sp>
      </p:grpSp>
      <p:grpSp>
        <p:nvGrpSpPr>
          <p:cNvPr id="7" name="组合 6"/>
          <p:cNvGrpSpPr/>
          <p:nvPr/>
        </p:nvGrpSpPr>
        <p:grpSpPr>
          <a:xfrm>
            <a:off x="2271860" y="4430597"/>
            <a:ext cx="5710998" cy="1227618"/>
            <a:chOff x="7325360" y="2384859"/>
            <a:chExt cx="4214460" cy="1134350"/>
          </a:xfrm>
        </p:grpSpPr>
        <p:sp>
          <p:nvSpPr>
            <p:cNvPr id="8" name="矩形 7"/>
            <p:cNvSpPr/>
            <p:nvPr/>
          </p:nvSpPr>
          <p:spPr>
            <a:xfrm>
              <a:off x="7325360" y="2737483"/>
              <a:ext cx="4214460" cy="781726"/>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       全天小组成员都在集体会议中，交流方便。当有了问题难题，可以直接开麦向相近方面的同学寻求帮助，争取在最短时间解决难关，同时也可以使得其他同学学习到不同方面的知识。</a:t>
              </a:r>
            </a:p>
          </p:txBody>
        </p:sp>
        <p:sp>
          <p:nvSpPr>
            <p:cNvPr id="9" name="矩形 8"/>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共克难关</a:t>
              </a:r>
            </a:p>
          </p:txBody>
        </p:sp>
      </p:grpSp>
    </p:spTree>
    <p:extLst>
      <p:ext uri="{BB962C8B-B14F-4D97-AF65-F5344CB8AC3E}">
        <p14:creationId xmlns:p14="http://schemas.microsoft.com/office/powerpoint/2010/main" val="16719871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randombar(horizontal)">
                                      <p:cBhvr>
                                        <p:cTn id="19" dur="500"/>
                                        <p:tgtEl>
                                          <p:spTgt spid="7"/>
                                        </p:tgtEl>
                                      </p:cBhvr>
                                    </p:animEffect>
                                  </p:childTnLst>
                                </p:cTn>
                              </p:par>
                            </p:childTnLst>
                          </p:cTn>
                        </p:par>
                        <p:par>
                          <p:cTn id="20" fill="hold">
                            <p:stCondLst>
                              <p:cond delay="2000"/>
                            </p:stCondLst>
                            <p:childTnLst>
                              <p:par>
                                <p:cTn id="21" presetID="42"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anim calcmode="lin" valueType="num">
                                      <p:cBhvr>
                                        <p:cTn id="24" dur="1000" fill="hold"/>
                                        <p:tgtEl>
                                          <p:spTgt spid="3"/>
                                        </p:tgtEl>
                                        <p:attrNameLst>
                                          <p:attrName>ppt_x</p:attrName>
                                        </p:attrNameLst>
                                      </p:cBhvr>
                                      <p:tavLst>
                                        <p:tav tm="0">
                                          <p:val>
                                            <p:strVal val="#ppt_x"/>
                                          </p:val>
                                        </p:tav>
                                        <p:tav tm="100000">
                                          <p:val>
                                            <p:strVal val="#ppt_x"/>
                                          </p:val>
                                        </p:tav>
                                      </p:tavLst>
                                    </p:anim>
                                    <p:anim calcmode="lin" valueType="num">
                                      <p:cBhvr>
                                        <p:cTn id="2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209142" y="254523"/>
            <a:ext cx="3773716" cy="891582"/>
            <a:chOff x="4209142" y="254523"/>
            <a:chExt cx="3773716" cy="891582"/>
          </a:xfrm>
        </p:grpSpPr>
        <p:pic>
          <p:nvPicPr>
            <p:cNvPr id="6" name="图片 5"/>
            <p:cNvPicPr>
              <a:picLocks noChangeAspect="1"/>
            </p:cNvPicPr>
            <p:nvPr/>
          </p:nvPicPr>
          <p:blipFill>
            <a:blip r:embed="rId3"/>
            <a:stretch>
              <a:fillRect/>
            </a:stretch>
          </p:blipFill>
          <p:spPr>
            <a:xfrm>
              <a:off x="4209142" y="254523"/>
              <a:ext cx="3773716" cy="891582"/>
            </a:xfrm>
            <a:prstGeom prst="rect">
              <a:avLst/>
            </a:prstGeom>
          </p:spPr>
        </p:pic>
        <p:sp>
          <p:nvSpPr>
            <p:cNvPr id="7" name="文本框 6"/>
            <p:cNvSpPr txBox="1"/>
            <p:nvPr/>
          </p:nvSpPr>
          <p:spPr>
            <a:xfrm>
              <a:off x="5310921"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项目合体</a:t>
              </a:r>
            </a:p>
          </p:txBody>
        </p:sp>
      </p:grpSp>
      <p:grpSp>
        <p:nvGrpSpPr>
          <p:cNvPr id="8" name="组合 7"/>
          <p:cNvGrpSpPr/>
          <p:nvPr/>
        </p:nvGrpSpPr>
        <p:grpSpPr>
          <a:xfrm>
            <a:off x="1753590" y="3850904"/>
            <a:ext cx="2777504" cy="681560"/>
            <a:chOff x="7325360" y="2384859"/>
            <a:chExt cx="2777504" cy="681560"/>
          </a:xfrm>
        </p:grpSpPr>
        <p:sp>
          <p:nvSpPr>
            <p:cNvPr id="9" name="矩形 8"/>
            <p:cNvSpPr/>
            <p:nvPr/>
          </p:nvSpPr>
          <p:spPr>
            <a:xfrm>
              <a:off x="7325360" y="2737483"/>
              <a:ext cx="2777504" cy="32893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400" dirty="0">
                  <a:latin typeface="+mj-ea"/>
                  <a:ea typeface="+mj-ea"/>
                </a:rPr>
                <a:t>……</a:t>
              </a:r>
              <a:endParaRPr lang="zh-CN" altLang="en-US" sz="1400" dirty="0">
                <a:latin typeface="+mj-ea"/>
                <a:ea typeface="+mj-ea"/>
              </a:endParaRPr>
            </a:p>
          </p:txBody>
        </p:sp>
        <p:sp>
          <p:nvSpPr>
            <p:cNvPr id="10" name="矩形 9"/>
            <p:cNvSpPr/>
            <p:nvPr/>
          </p:nvSpPr>
          <p:spPr>
            <a:xfrm>
              <a:off x="7593125" y="2384859"/>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dirty="0">
                  <a:latin typeface="+mj-ea"/>
                  <a:ea typeface="+mj-ea"/>
                </a:rPr>
                <a:t>Web</a:t>
              </a:r>
              <a:r>
                <a:rPr lang="zh-CN" altLang="en-US" b="1" dirty="0">
                  <a:latin typeface="+mj-ea"/>
                  <a:ea typeface="+mj-ea"/>
                </a:rPr>
                <a:t>搭建</a:t>
              </a:r>
            </a:p>
          </p:txBody>
        </p:sp>
      </p:grpSp>
      <p:grpSp>
        <p:nvGrpSpPr>
          <p:cNvPr id="11" name="组合 10"/>
          <p:cNvGrpSpPr/>
          <p:nvPr/>
        </p:nvGrpSpPr>
        <p:grpSpPr>
          <a:xfrm>
            <a:off x="4707248" y="3850904"/>
            <a:ext cx="2777504" cy="681560"/>
            <a:chOff x="7325360" y="2384859"/>
            <a:chExt cx="2777504" cy="681560"/>
          </a:xfrm>
        </p:grpSpPr>
        <p:sp>
          <p:nvSpPr>
            <p:cNvPr id="12" name="矩形 11"/>
            <p:cNvSpPr/>
            <p:nvPr/>
          </p:nvSpPr>
          <p:spPr>
            <a:xfrm>
              <a:off x="7325360" y="2737483"/>
              <a:ext cx="2777504" cy="32893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400" dirty="0">
                  <a:latin typeface="+mj-ea"/>
                  <a:ea typeface="+mj-ea"/>
                </a:rPr>
                <a:t>……</a:t>
              </a:r>
              <a:endParaRPr lang="zh-CN" altLang="en-US" sz="1400" dirty="0">
                <a:latin typeface="+mj-ea"/>
                <a:ea typeface="+mj-ea"/>
              </a:endParaRPr>
            </a:p>
          </p:txBody>
        </p:sp>
        <p:sp>
          <p:nvSpPr>
            <p:cNvPr id="13" name="矩形 12"/>
            <p:cNvSpPr/>
            <p:nvPr/>
          </p:nvSpPr>
          <p:spPr>
            <a:xfrm>
              <a:off x="7593125" y="2384859"/>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mj-ea"/>
                  <a:ea typeface="+mj-ea"/>
                </a:rPr>
                <a:t>服务器设置</a:t>
              </a:r>
            </a:p>
          </p:txBody>
        </p:sp>
      </p:grpSp>
      <p:grpSp>
        <p:nvGrpSpPr>
          <p:cNvPr id="14" name="组合 13"/>
          <p:cNvGrpSpPr/>
          <p:nvPr/>
        </p:nvGrpSpPr>
        <p:grpSpPr>
          <a:xfrm>
            <a:off x="7660905" y="3850904"/>
            <a:ext cx="2777504" cy="1457157"/>
            <a:chOff x="7325360" y="2384859"/>
            <a:chExt cx="2777504" cy="1457157"/>
          </a:xfrm>
        </p:grpSpPr>
        <p:sp>
          <p:nvSpPr>
            <p:cNvPr id="15" name="矩形 14"/>
            <p:cNvSpPr/>
            <p:nvPr/>
          </p:nvSpPr>
          <p:spPr>
            <a:xfrm>
              <a:off x="7325360" y="2737483"/>
              <a:ext cx="2777504" cy="11045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latin typeface="+mj-ea"/>
                  <a:ea typeface="+mj-ea"/>
                </a:rPr>
                <a:t>后端在众多模型中挑选合适模型，通过历史数据对未来气温作出预测，并将不同城市的分别打包，输出到前端网页。</a:t>
              </a:r>
            </a:p>
          </p:txBody>
        </p:sp>
        <p:sp>
          <p:nvSpPr>
            <p:cNvPr id="16" name="矩形 15"/>
            <p:cNvSpPr/>
            <p:nvPr/>
          </p:nvSpPr>
          <p:spPr>
            <a:xfrm>
              <a:off x="7593125" y="2384859"/>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mj-ea"/>
                  <a:ea typeface="+mj-ea"/>
                </a:rPr>
                <a:t>后端输出</a:t>
              </a:r>
            </a:p>
          </p:txBody>
        </p:sp>
      </p:grpSp>
      <p:grpSp>
        <p:nvGrpSpPr>
          <p:cNvPr id="20" name="组合 19"/>
          <p:cNvGrpSpPr/>
          <p:nvPr/>
        </p:nvGrpSpPr>
        <p:grpSpPr>
          <a:xfrm>
            <a:off x="2316070" y="2367770"/>
            <a:ext cx="1652544" cy="1014059"/>
            <a:chOff x="2316070" y="2367770"/>
            <a:chExt cx="1652544" cy="1014059"/>
          </a:xfrm>
        </p:grpSpPr>
        <p:pic>
          <p:nvPicPr>
            <p:cNvPr id="2" name="图片 1"/>
            <p:cNvPicPr>
              <a:picLocks noChangeAspect="1"/>
            </p:cNvPicPr>
            <p:nvPr/>
          </p:nvPicPr>
          <p:blipFill>
            <a:blip r:embed="rId4"/>
            <a:stretch>
              <a:fillRect/>
            </a:stretch>
          </p:blipFill>
          <p:spPr>
            <a:xfrm>
              <a:off x="2316070" y="2367770"/>
              <a:ext cx="1652544" cy="1014059"/>
            </a:xfrm>
            <a:prstGeom prst="rect">
              <a:avLst/>
            </a:prstGeom>
          </p:spPr>
        </p:pic>
        <p:sp>
          <p:nvSpPr>
            <p:cNvPr id="17" name="矩形 16"/>
            <p:cNvSpPr/>
            <p:nvPr/>
          </p:nvSpPr>
          <p:spPr>
            <a:xfrm>
              <a:off x="2473082" y="2592038"/>
              <a:ext cx="618461" cy="535531"/>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dirty="0">
                  <a:ea typeface="+mj-ea"/>
                </a:rPr>
                <a:t>1</a:t>
              </a:r>
              <a:endParaRPr lang="zh-CN" altLang="en-US" sz="2400" b="1" dirty="0">
                <a:ea typeface="+mj-ea"/>
              </a:endParaRPr>
            </a:p>
          </p:txBody>
        </p:sp>
      </p:grpSp>
      <p:grpSp>
        <p:nvGrpSpPr>
          <p:cNvPr id="21" name="组合 20"/>
          <p:cNvGrpSpPr/>
          <p:nvPr/>
        </p:nvGrpSpPr>
        <p:grpSpPr>
          <a:xfrm>
            <a:off x="5269728" y="2367770"/>
            <a:ext cx="1652544" cy="1014059"/>
            <a:chOff x="5269728" y="2367770"/>
            <a:chExt cx="1652544" cy="1014059"/>
          </a:xfrm>
        </p:grpSpPr>
        <p:pic>
          <p:nvPicPr>
            <p:cNvPr id="3" name="图片 2"/>
            <p:cNvPicPr>
              <a:picLocks noChangeAspect="1"/>
            </p:cNvPicPr>
            <p:nvPr/>
          </p:nvPicPr>
          <p:blipFill>
            <a:blip r:embed="rId4"/>
            <a:stretch>
              <a:fillRect/>
            </a:stretch>
          </p:blipFill>
          <p:spPr>
            <a:xfrm>
              <a:off x="5269728" y="2367770"/>
              <a:ext cx="1652544" cy="1014059"/>
            </a:xfrm>
            <a:prstGeom prst="rect">
              <a:avLst/>
            </a:prstGeom>
          </p:spPr>
        </p:pic>
        <p:sp>
          <p:nvSpPr>
            <p:cNvPr id="18" name="矩形 17"/>
            <p:cNvSpPr/>
            <p:nvPr/>
          </p:nvSpPr>
          <p:spPr>
            <a:xfrm>
              <a:off x="5414868" y="2592038"/>
              <a:ext cx="618461" cy="494751"/>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dirty="0">
                  <a:ea typeface="+mj-ea"/>
                </a:rPr>
                <a:t>2</a:t>
              </a:r>
              <a:endParaRPr lang="zh-CN" altLang="en-US" sz="2400" b="1" dirty="0">
                <a:ea typeface="+mj-ea"/>
              </a:endParaRPr>
            </a:p>
          </p:txBody>
        </p:sp>
      </p:grpSp>
      <p:grpSp>
        <p:nvGrpSpPr>
          <p:cNvPr id="22" name="组合 21"/>
          <p:cNvGrpSpPr/>
          <p:nvPr/>
        </p:nvGrpSpPr>
        <p:grpSpPr>
          <a:xfrm>
            <a:off x="8223385" y="2367770"/>
            <a:ext cx="1652544" cy="1014059"/>
            <a:chOff x="8223385" y="2367770"/>
            <a:chExt cx="1652544" cy="1014059"/>
          </a:xfrm>
        </p:grpSpPr>
        <p:pic>
          <p:nvPicPr>
            <p:cNvPr id="4" name="图片 3"/>
            <p:cNvPicPr>
              <a:picLocks noChangeAspect="1"/>
            </p:cNvPicPr>
            <p:nvPr/>
          </p:nvPicPr>
          <p:blipFill>
            <a:blip r:embed="rId4"/>
            <a:stretch>
              <a:fillRect/>
            </a:stretch>
          </p:blipFill>
          <p:spPr>
            <a:xfrm>
              <a:off x="8223385" y="2367770"/>
              <a:ext cx="1652544" cy="1014059"/>
            </a:xfrm>
            <a:prstGeom prst="rect">
              <a:avLst/>
            </a:prstGeom>
          </p:spPr>
        </p:pic>
        <p:sp>
          <p:nvSpPr>
            <p:cNvPr id="19" name="矩形 18"/>
            <p:cNvSpPr/>
            <p:nvPr/>
          </p:nvSpPr>
          <p:spPr>
            <a:xfrm>
              <a:off x="8378609" y="2592038"/>
              <a:ext cx="618461" cy="494751"/>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dirty="0">
                  <a:ea typeface="+mj-ea"/>
                </a:rPr>
                <a:t>3</a:t>
              </a:r>
              <a:endParaRPr lang="zh-CN" altLang="en-US" sz="2400" b="1" dirty="0">
                <a:ea typeface="+mj-ea"/>
              </a:endParaRPr>
            </a:p>
          </p:txBody>
        </p:sp>
      </p:grpSp>
    </p:spTree>
    <p:extLst>
      <p:ext uri="{BB962C8B-B14F-4D97-AF65-F5344CB8AC3E}">
        <p14:creationId xmlns:p14="http://schemas.microsoft.com/office/powerpoint/2010/main" val="132203835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52" presetClass="entr" presetSubtype="0"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Scale>
                                      <p:cBhvr>
                                        <p:cTn id="13" dur="1000" decel="50000" fill="hold">
                                          <p:stCondLst>
                                            <p:cond delay="0"/>
                                          </p:stCondLst>
                                        </p:cTn>
                                        <p:tgtEl>
                                          <p:spTgt spid="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4" dur="1000" decel="50000" fill="hold">
                                          <p:stCondLst>
                                            <p:cond delay="0"/>
                                          </p:stCondLst>
                                        </p:cTn>
                                        <p:tgtEl>
                                          <p:spTgt spid="20"/>
                                        </p:tgtEl>
                                        <p:attrNameLst>
                                          <p:attrName>ppt_x</p:attrName>
                                          <p:attrName>ppt_y</p:attrName>
                                        </p:attrNameLst>
                                      </p:cBhvr>
                                    </p:animMotion>
                                    <p:animEffect transition="in" filter="fade">
                                      <p:cBhvr>
                                        <p:cTn id="15" dur="1000"/>
                                        <p:tgtEl>
                                          <p:spTgt spid="20"/>
                                        </p:tgtEl>
                                      </p:cBhvr>
                                    </p:animEffect>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childTnLst>
                          </p:cTn>
                        </p:par>
                        <p:par>
                          <p:cTn id="22" fill="hold">
                            <p:stCondLst>
                              <p:cond delay="2000"/>
                            </p:stCondLst>
                            <p:childTnLst>
                              <p:par>
                                <p:cTn id="23" presetID="52" presetClass="entr" presetSubtype="0" fill="hold" nodeType="afterEffect">
                                  <p:stCondLst>
                                    <p:cond delay="0"/>
                                  </p:stCondLst>
                                  <p:childTnLst>
                                    <p:set>
                                      <p:cBhvr>
                                        <p:cTn id="24" dur="1" fill="hold">
                                          <p:stCondLst>
                                            <p:cond delay="0"/>
                                          </p:stCondLst>
                                        </p:cTn>
                                        <p:tgtEl>
                                          <p:spTgt spid="21"/>
                                        </p:tgtEl>
                                        <p:attrNameLst>
                                          <p:attrName>style.visibility</p:attrName>
                                        </p:attrNameLst>
                                      </p:cBhvr>
                                      <p:to>
                                        <p:strVal val="visible"/>
                                      </p:to>
                                    </p:set>
                                    <p:animScale>
                                      <p:cBhvr>
                                        <p:cTn id="25" dur="1000" decel="50000" fill="hold">
                                          <p:stCondLst>
                                            <p:cond delay="0"/>
                                          </p:stCondLst>
                                        </p:cTn>
                                        <p:tgtEl>
                                          <p:spTgt spid="2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21"/>
                                        </p:tgtEl>
                                        <p:attrNameLst>
                                          <p:attrName>ppt_x</p:attrName>
                                          <p:attrName>ppt_y</p:attrName>
                                        </p:attrNameLst>
                                      </p:cBhvr>
                                    </p:animMotion>
                                    <p:animEffect transition="in" filter="fade">
                                      <p:cBhvr>
                                        <p:cTn id="27" dur="1000"/>
                                        <p:tgtEl>
                                          <p:spTgt spid="21"/>
                                        </p:tgtEl>
                                      </p:cBhvr>
                                    </p:animEffect>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childTnLst>
                          </p:cTn>
                        </p:par>
                        <p:par>
                          <p:cTn id="34" fill="hold">
                            <p:stCondLst>
                              <p:cond delay="3500"/>
                            </p:stCondLst>
                            <p:childTnLst>
                              <p:par>
                                <p:cTn id="35" presetID="52" presetClass="entr" presetSubtype="0" fill="hold" nodeType="afterEffect">
                                  <p:stCondLst>
                                    <p:cond delay="0"/>
                                  </p:stCondLst>
                                  <p:childTnLst>
                                    <p:set>
                                      <p:cBhvr>
                                        <p:cTn id="36" dur="1" fill="hold">
                                          <p:stCondLst>
                                            <p:cond delay="0"/>
                                          </p:stCondLst>
                                        </p:cTn>
                                        <p:tgtEl>
                                          <p:spTgt spid="22"/>
                                        </p:tgtEl>
                                        <p:attrNameLst>
                                          <p:attrName>style.visibility</p:attrName>
                                        </p:attrNameLst>
                                      </p:cBhvr>
                                      <p:to>
                                        <p:strVal val="visible"/>
                                      </p:to>
                                    </p:set>
                                    <p:animScale>
                                      <p:cBhvr>
                                        <p:cTn id="37" dur="1000" decel="50000" fill="hold">
                                          <p:stCondLst>
                                            <p:cond delay="0"/>
                                          </p:stCondLst>
                                        </p:cTn>
                                        <p:tgtEl>
                                          <p:spTgt spid="2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22"/>
                                        </p:tgtEl>
                                        <p:attrNameLst>
                                          <p:attrName>ppt_x</p:attrName>
                                          <p:attrName>ppt_y</p:attrName>
                                        </p:attrNameLst>
                                      </p:cBhvr>
                                    </p:animMotion>
                                    <p:animEffect transition="in" filter="fade">
                                      <p:cBhvr>
                                        <p:cTn id="39" dur="1000"/>
                                        <p:tgtEl>
                                          <p:spTgt spid="22"/>
                                        </p:tgtEl>
                                      </p:cBhvr>
                                    </p:animEffect>
                                  </p:childTnLst>
                                </p:cTn>
                              </p:par>
                            </p:childTnLst>
                          </p:cTn>
                        </p:par>
                        <p:par>
                          <p:cTn id="40" fill="hold">
                            <p:stCondLst>
                              <p:cond delay="4500"/>
                            </p:stCondLst>
                            <p:childTnLst>
                              <p:par>
                                <p:cTn id="41" presetID="53" presetClass="entr" presetSubtype="16" fill="hold" nodeType="after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500" fill="hold"/>
                                        <p:tgtEl>
                                          <p:spTgt spid="14"/>
                                        </p:tgtEl>
                                        <p:attrNameLst>
                                          <p:attrName>ppt_w</p:attrName>
                                        </p:attrNameLst>
                                      </p:cBhvr>
                                      <p:tavLst>
                                        <p:tav tm="0">
                                          <p:val>
                                            <p:fltVal val="0"/>
                                          </p:val>
                                        </p:tav>
                                        <p:tav tm="100000">
                                          <p:val>
                                            <p:strVal val="#ppt_w"/>
                                          </p:val>
                                        </p:tav>
                                      </p:tavLst>
                                    </p:anim>
                                    <p:anim calcmode="lin" valueType="num">
                                      <p:cBhvr>
                                        <p:cTn id="44" dur="500" fill="hold"/>
                                        <p:tgtEl>
                                          <p:spTgt spid="14"/>
                                        </p:tgtEl>
                                        <p:attrNameLst>
                                          <p:attrName>ppt_h</p:attrName>
                                        </p:attrNameLst>
                                      </p:cBhvr>
                                      <p:tavLst>
                                        <p:tav tm="0">
                                          <p:val>
                                            <p:fltVal val="0"/>
                                          </p:val>
                                        </p:tav>
                                        <p:tav tm="100000">
                                          <p:val>
                                            <p:strVal val="#ppt_h"/>
                                          </p:val>
                                        </p:tav>
                                      </p:tavLst>
                                    </p:anim>
                                    <p:animEffect transition="in" filter="fade">
                                      <p:cBhvr>
                                        <p:cTn id="4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311825" y="2451100"/>
            <a:ext cx="1150370" cy="920750"/>
          </a:xfrm>
          <a:prstGeom prst="rect">
            <a:avLst/>
          </a:prstGeom>
        </p:spPr>
      </p:pic>
      <p:pic>
        <p:nvPicPr>
          <p:cNvPr id="3" name="图片 2"/>
          <p:cNvPicPr>
            <a:picLocks noChangeAspect="1"/>
          </p:cNvPicPr>
          <p:nvPr/>
        </p:nvPicPr>
        <p:blipFill>
          <a:blip r:embed="rId3"/>
          <a:stretch>
            <a:fillRect/>
          </a:stretch>
        </p:blipFill>
        <p:spPr>
          <a:xfrm>
            <a:off x="8249136" y="4216400"/>
            <a:ext cx="1150370" cy="920750"/>
          </a:xfrm>
          <a:prstGeom prst="rect">
            <a:avLst/>
          </a:prstGeom>
        </p:spPr>
      </p:pic>
      <p:pic>
        <p:nvPicPr>
          <p:cNvPr id="4" name="图片 3"/>
          <p:cNvPicPr>
            <a:picLocks noChangeAspect="1"/>
          </p:cNvPicPr>
          <p:nvPr/>
        </p:nvPicPr>
        <p:blipFill>
          <a:blip r:embed="rId3"/>
          <a:stretch>
            <a:fillRect/>
          </a:stretch>
        </p:blipFill>
        <p:spPr>
          <a:xfrm>
            <a:off x="315970" y="4220029"/>
            <a:ext cx="1150370" cy="920750"/>
          </a:xfrm>
          <a:prstGeom prst="rect">
            <a:avLst/>
          </a:prstGeom>
        </p:spPr>
      </p:pic>
      <p:pic>
        <p:nvPicPr>
          <p:cNvPr id="5" name="图片 4"/>
          <p:cNvPicPr>
            <a:picLocks noChangeAspect="1"/>
          </p:cNvPicPr>
          <p:nvPr/>
        </p:nvPicPr>
        <p:blipFill>
          <a:blip r:embed="rId3"/>
          <a:stretch>
            <a:fillRect/>
          </a:stretch>
        </p:blipFill>
        <p:spPr>
          <a:xfrm>
            <a:off x="8249136" y="2451100"/>
            <a:ext cx="1150370" cy="920750"/>
          </a:xfrm>
          <a:prstGeom prst="rect">
            <a:avLst/>
          </a:prstGeom>
        </p:spPr>
      </p:pic>
      <p:grpSp>
        <p:nvGrpSpPr>
          <p:cNvPr id="6" name="组合 5"/>
          <p:cNvGrpSpPr/>
          <p:nvPr/>
        </p:nvGrpSpPr>
        <p:grpSpPr>
          <a:xfrm>
            <a:off x="4209142" y="254523"/>
            <a:ext cx="3773716" cy="891582"/>
            <a:chOff x="4209142" y="254523"/>
            <a:chExt cx="3773716" cy="891582"/>
          </a:xfrm>
        </p:grpSpPr>
        <p:pic>
          <p:nvPicPr>
            <p:cNvPr id="7" name="图片 6"/>
            <p:cNvPicPr>
              <a:picLocks noChangeAspect="1"/>
            </p:cNvPicPr>
            <p:nvPr/>
          </p:nvPicPr>
          <p:blipFill>
            <a:blip r:embed="rId4"/>
            <a:stretch>
              <a:fillRect/>
            </a:stretch>
          </p:blipFill>
          <p:spPr>
            <a:xfrm>
              <a:off x="4209142" y="254523"/>
              <a:ext cx="3773716" cy="891582"/>
            </a:xfrm>
            <a:prstGeom prst="rect">
              <a:avLst/>
            </a:prstGeom>
          </p:spPr>
        </p:pic>
        <p:sp>
          <p:nvSpPr>
            <p:cNvPr id="8" name="文本框 7"/>
            <p:cNvSpPr txBox="1"/>
            <p:nvPr/>
          </p:nvSpPr>
          <p:spPr>
            <a:xfrm>
              <a:off x="5023953" y="330723"/>
              <a:ext cx="2194896" cy="523220"/>
            </a:xfrm>
            <a:prstGeom prst="rect">
              <a:avLst/>
            </a:prstGeom>
            <a:noFill/>
          </p:spPr>
          <p:txBody>
            <a:bodyPr wrap="none" rtlCol="0">
              <a:spAutoFit/>
              <a:scene3d>
                <a:camera prst="orthographicFront"/>
                <a:lightRig rig="threePt" dir="t"/>
              </a:scene3d>
              <a:sp3d contourW="12700"/>
            </a:bodyPr>
            <a:lstStyle/>
            <a:p>
              <a:pPr algn="ctr"/>
              <a:r>
                <a:rPr lang="en-US" altLang="zh-CN" sz="2800" b="1" dirty="0">
                  <a:latin typeface="+mn-ea"/>
                </a:rPr>
                <a:t>CONTENTS</a:t>
              </a:r>
              <a:endParaRPr lang="zh-CN" altLang="en-US" sz="2800" b="1" dirty="0">
                <a:latin typeface="+mn-ea"/>
              </a:endParaRPr>
            </a:p>
          </p:txBody>
        </p:sp>
      </p:grpSp>
      <p:grpSp>
        <p:nvGrpSpPr>
          <p:cNvPr id="11" name="组合 10"/>
          <p:cNvGrpSpPr/>
          <p:nvPr/>
        </p:nvGrpSpPr>
        <p:grpSpPr>
          <a:xfrm>
            <a:off x="1702369" y="2547636"/>
            <a:ext cx="2539620" cy="850789"/>
            <a:chOff x="3708780" y="2244236"/>
            <a:chExt cx="2539620" cy="850789"/>
          </a:xfrm>
        </p:grpSpPr>
        <p:sp>
          <p:nvSpPr>
            <p:cNvPr id="9" name="矩形 8"/>
            <p:cNvSpPr/>
            <p:nvPr/>
          </p:nvSpPr>
          <p:spPr>
            <a:xfrm>
              <a:off x="3708781" y="2725693"/>
              <a:ext cx="2539619" cy="369332"/>
            </a:xfrm>
            <a:prstGeom prst="rect">
              <a:avLst/>
            </a:prstGeom>
          </p:spPr>
          <p:txBody>
            <a:bodyPr wrap="square">
              <a:spAutoFit/>
              <a:scene3d>
                <a:camera prst="orthographicFront"/>
                <a:lightRig rig="threePt" dir="t"/>
              </a:scene3d>
              <a:sp3d contourW="12700"/>
            </a:bodyPr>
            <a:lstStyle/>
            <a:p>
              <a:pPr lvl="0">
                <a:defRPr/>
              </a:pPr>
              <a:r>
                <a:rPr lang="en-US" altLang="zh-CN" dirty="0">
                  <a:solidFill>
                    <a:schemeClr val="tx1">
                      <a:lumMod val="65000"/>
                      <a:lumOff val="35000"/>
                    </a:schemeClr>
                  </a:solidFill>
                  <a:latin typeface="迷你简准圆" pitchFamily="65" charset="-122"/>
                  <a:ea typeface="迷你简准圆" pitchFamily="65" charset="-122"/>
                </a:rPr>
                <a:t>Project division</a:t>
              </a:r>
              <a:endParaRPr kumimoji="0" lang="zh-CN" altLang="en-US" u="none" strike="noStrike" kern="1200" cap="none" spc="0" normalizeH="0" baseline="0" noProof="0" dirty="0">
                <a:ln>
                  <a:noFill/>
                </a:ln>
                <a:solidFill>
                  <a:schemeClr val="tx1">
                    <a:lumMod val="65000"/>
                    <a:lumOff val="35000"/>
                  </a:schemeClr>
                </a:solidFill>
                <a:effectLst/>
                <a:uLnTx/>
                <a:uFillTx/>
                <a:latin typeface="迷你简准圆" pitchFamily="65" charset="-122"/>
                <a:ea typeface="迷你简准圆" pitchFamily="65" charset="-122"/>
              </a:endParaRPr>
            </a:p>
          </p:txBody>
        </p:sp>
        <p:sp>
          <p:nvSpPr>
            <p:cNvPr id="10" name="文本框 9"/>
            <p:cNvSpPr txBox="1"/>
            <p:nvPr/>
          </p:nvSpPr>
          <p:spPr>
            <a:xfrm>
              <a:off x="3708780" y="2244236"/>
              <a:ext cx="1620957" cy="523220"/>
            </a:xfrm>
            <a:prstGeom prst="rect">
              <a:avLst/>
            </a:prstGeom>
            <a:noFill/>
          </p:spPr>
          <p:txBody>
            <a:bodyPr wrap="none" rtlCol="0">
              <a:spAutoFit/>
              <a:scene3d>
                <a:camera prst="orthographicFront"/>
                <a:lightRig rig="threePt" dir="t"/>
              </a:scene3d>
              <a:sp3d contourW="12700"/>
            </a:bodyPr>
            <a:lstStyle/>
            <a:p>
              <a:r>
                <a:rPr lang="zh-CN" altLang="en-US" sz="2800" b="1" dirty="0">
                  <a:latin typeface="+mj-ea"/>
                  <a:ea typeface="+mj-ea"/>
                </a:rPr>
                <a:t>项目分工</a:t>
              </a:r>
            </a:p>
          </p:txBody>
        </p:sp>
      </p:grpSp>
      <p:grpSp>
        <p:nvGrpSpPr>
          <p:cNvPr id="12" name="组合 11"/>
          <p:cNvGrpSpPr/>
          <p:nvPr/>
        </p:nvGrpSpPr>
        <p:grpSpPr>
          <a:xfrm>
            <a:off x="9639680" y="4266849"/>
            <a:ext cx="2539620" cy="896876"/>
            <a:chOff x="3708780" y="2198149"/>
            <a:chExt cx="2539620" cy="896876"/>
          </a:xfrm>
        </p:grpSpPr>
        <p:sp>
          <p:nvSpPr>
            <p:cNvPr id="13" name="矩形 12"/>
            <p:cNvSpPr/>
            <p:nvPr/>
          </p:nvSpPr>
          <p:spPr>
            <a:xfrm>
              <a:off x="3708781" y="2725693"/>
              <a:ext cx="2539619" cy="369332"/>
            </a:xfrm>
            <a:prstGeom prst="rect">
              <a:avLst/>
            </a:prstGeom>
          </p:spPr>
          <p:txBody>
            <a:bodyPr wrap="square">
              <a:spAutoFit/>
              <a:scene3d>
                <a:camera prst="orthographicFront"/>
                <a:lightRig rig="threePt" dir="t"/>
              </a:scene3d>
              <a:sp3d contourW="12700"/>
            </a:bodyPr>
            <a:lstStyle/>
            <a:p>
              <a:pPr lvl="0">
                <a:defRPr/>
              </a:pPr>
              <a:r>
                <a:rPr lang="en-US" altLang="zh-CN" dirty="0">
                  <a:solidFill>
                    <a:schemeClr val="tx1">
                      <a:lumMod val="65000"/>
                      <a:lumOff val="35000"/>
                    </a:schemeClr>
                  </a:solidFill>
                  <a:latin typeface="迷你简准圆" pitchFamily="65" charset="-122"/>
                  <a:ea typeface="迷你简准圆" pitchFamily="65" charset="-122"/>
                </a:rPr>
                <a:t>Project display</a:t>
              </a:r>
              <a:endParaRPr kumimoji="0" lang="zh-CN" altLang="en-US" u="none" strike="noStrike" kern="1200" cap="none" spc="0" normalizeH="0" baseline="0" noProof="0" dirty="0">
                <a:ln>
                  <a:noFill/>
                </a:ln>
                <a:solidFill>
                  <a:schemeClr val="tx1">
                    <a:lumMod val="65000"/>
                    <a:lumOff val="35000"/>
                  </a:schemeClr>
                </a:solidFill>
                <a:effectLst/>
                <a:uLnTx/>
                <a:uFillTx/>
                <a:latin typeface="迷你简准圆" pitchFamily="65" charset="-122"/>
                <a:ea typeface="迷你简准圆" pitchFamily="65" charset="-122"/>
              </a:endParaRPr>
            </a:p>
          </p:txBody>
        </p:sp>
        <p:sp>
          <p:nvSpPr>
            <p:cNvPr id="14" name="文本框 13"/>
            <p:cNvSpPr txBox="1"/>
            <p:nvPr/>
          </p:nvSpPr>
          <p:spPr>
            <a:xfrm>
              <a:off x="3708780" y="2198149"/>
              <a:ext cx="1620957" cy="523220"/>
            </a:xfrm>
            <a:prstGeom prst="rect">
              <a:avLst/>
            </a:prstGeom>
            <a:noFill/>
          </p:spPr>
          <p:txBody>
            <a:bodyPr wrap="none" rtlCol="0">
              <a:spAutoFit/>
              <a:scene3d>
                <a:camera prst="orthographicFront"/>
                <a:lightRig rig="threePt" dir="t"/>
              </a:scene3d>
              <a:sp3d contourW="12700"/>
            </a:bodyPr>
            <a:lstStyle/>
            <a:p>
              <a:r>
                <a:rPr lang="zh-CN" altLang="en-US" sz="2800" b="1" dirty="0">
                  <a:latin typeface="+mj-ea"/>
                  <a:ea typeface="+mj-ea"/>
                </a:rPr>
                <a:t>项目展示</a:t>
              </a:r>
            </a:p>
          </p:txBody>
        </p:sp>
      </p:grpSp>
      <p:grpSp>
        <p:nvGrpSpPr>
          <p:cNvPr id="15" name="组合 14"/>
          <p:cNvGrpSpPr/>
          <p:nvPr/>
        </p:nvGrpSpPr>
        <p:grpSpPr>
          <a:xfrm>
            <a:off x="1719214" y="4316565"/>
            <a:ext cx="2539620" cy="1127788"/>
            <a:chOff x="3708780" y="2244236"/>
            <a:chExt cx="2539620" cy="1127788"/>
          </a:xfrm>
        </p:grpSpPr>
        <p:sp>
          <p:nvSpPr>
            <p:cNvPr id="16" name="矩形 15"/>
            <p:cNvSpPr/>
            <p:nvPr/>
          </p:nvSpPr>
          <p:spPr>
            <a:xfrm>
              <a:off x="3708781" y="2725693"/>
              <a:ext cx="2539619" cy="646331"/>
            </a:xfrm>
            <a:prstGeom prst="rect">
              <a:avLst/>
            </a:prstGeom>
          </p:spPr>
          <p:txBody>
            <a:bodyPr wrap="square">
              <a:spAutoFit/>
              <a:scene3d>
                <a:camera prst="orthographicFront"/>
                <a:lightRig rig="threePt" dir="t"/>
              </a:scene3d>
              <a:sp3d contourW="12700"/>
            </a:bodyPr>
            <a:lstStyle/>
            <a:p>
              <a:pPr lvl="0">
                <a:defRPr/>
              </a:pPr>
              <a:r>
                <a:rPr lang="en-US" altLang="zh-CN" dirty="0">
                  <a:solidFill>
                    <a:schemeClr val="tx1">
                      <a:lumMod val="65000"/>
                      <a:lumOff val="35000"/>
                    </a:schemeClr>
                  </a:solidFill>
                  <a:latin typeface="迷你简准圆" pitchFamily="65" charset="-122"/>
                  <a:ea typeface="迷你简准圆" pitchFamily="65" charset="-122"/>
                </a:rPr>
                <a:t>Backend development</a:t>
              </a:r>
              <a:endParaRPr kumimoji="0" lang="zh-CN" altLang="en-US" u="none" strike="noStrike" kern="1200" cap="none" spc="0" normalizeH="0" baseline="0" noProof="0" dirty="0">
                <a:ln>
                  <a:noFill/>
                </a:ln>
                <a:solidFill>
                  <a:schemeClr val="tx1">
                    <a:lumMod val="65000"/>
                    <a:lumOff val="35000"/>
                  </a:schemeClr>
                </a:solidFill>
                <a:effectLst/>
                <a:uLnTx/>
                <a:uFillTx/>
                <a:latin typeface="迷你简准圆" pitchFamily="65" charset="-122"/>
                <a:ea typeface="迷你简准圆" pitchFamily="65" charset="-122"/>
              </a:endParaRPr>
            </a:p>
          </p:txBody>
        </p:sp>
        <p:sp>
          <p:nvSpPr>
            <p:cNvPr id="17" name="文本框 16"/>
            <p:cNvSpPr txBox="1"/>
            <p:nvPr/>
          </p:nvSpPr>
          <p:spPr>
            <a:xfrm>
              <a:off x="3708780" y="2244236"/>
              <a:ext cx="1620957" cy="523220"/>
            </a:xfrm>
            <a:prstGeom prst="rect">
              <a:avLst/>
            </a:prstGeom>
            <a:noFill/>
          </p:spPr>
          <p:txBody>
            <a:bodyPr wrap="none" rtlCol="0">
              <a:spAutoFit/>
              <a:scene3d>
                <a:camera prst="orthographicFront"/>
                <a:lightRig rig="threePt" dir="t"/>
              </a:scene3d>
              <a:sp3d contourW="12700"/>
            </a:bodyPr>
            <a:lstStyle/>
            <a:p>
              <a:r>
                <a:rPr lang="zh-CN" altLang="en-US" sz="2800" b="1" dirty="0">
                  <a:latin typeface="+mj-ea"/>
                  <a:ea typeface="+mj-ea"/>
                </a:rPr>
                <a:t>后端开发</a:t>
              </a:r>
            </a:p>
          </p:txBody>
        </p:sp>
      </p:grpSp>
      <p:grpSp>
        <p:nvGrpSpPr>
          <p:cNvPr id="18" name="组合 17"/>
          <p:cNvGrpSpPr/>
          <p:nvPr/>
        </p:nvGrpSpPr>
        <p:grpSpPr>
          <a:xfrm>
            <a:off x="9652380" y="2547636"/>
            <a:ext cx="2539620" cy="1127788"/>
            <a:chOff x="3708780" y="2244236"/>
            <a:chExt cx="2539620" cy="1127788"/>
          </a:xfrm>
        </p:grpSpPr>
        <p:sp>
          <p:nvSpPr>
            <p:cNvPr id="19" name="矩形 18"/>
            <p:cNvSpPr/>
            <p:nvPr/>
          </p:nvSpPr>
          <p:spPr>
            <a:xfrm>
              <a:off x="3708781" y="2725693"/>
              <a:ext cx="2539619" cy="646331"/>
            </a:xfrm>
            <a:prstGeom prst="rect">
              <a:avLst/>
            </a:prstGeom>
          </p:spPr>
          <p:txBody>
            <a:bodyPr wrap="square">
              <a:spAutoFit/>
              <a:scene3d>
                <a:camera prst="orthographicFront"/>
                <a:lightRig rig="threePt" dir="t"/>
              </a:scene3d>
              <a:sp3d contourW="12700"/>
            </a:bodyPr>
            <a:lstStyle/>
            <a:p>
              <a:pPr lvl="0">
                <a:defRPr/>
              </a:pPr>
              <a:r>
                <a:rPr lang="en-US" altLang="zh-CN" dirty="0">
                  <a:solidFill>
                    <a:schemeClr val="tx1">
                      <a:lumMod val="65000"/>
                      <a:lumOff val="35000"/>
                    </a:schemeClr>
                  </a:solidFill>
                  <a:latin typeface="迷你简准圆" pitchFamily="65" charset="-122"/>
                  <a:ea typeface="迷你简准圆" pitchFamily="65" charset="-122"/>
                </a:rPr>
                <a:t>Front-end development</a:t>
              </a:r>
              <a:endParaRPr kumimoji="0" lang="zh-CN" altLang="en-US" u="none" strike="noStrike" kern="1200" cap="none" spc="0" normalizeH="0" baseline="0" noProof="0" dirty="0">
                <a:ln>
                  <a:noFill/>
                </a:ln>
                <a:solidFill>
                  <a:schemeClr val="tx1">
                    <a:lumMod val="65000"/>
                    <a:lumOff val="35000"/>
                  </a:schemeClr>
                </a:solidFill>
                <a:effectLst/>
                <a:uLnTx/>
                <a:uFillTx/>
                <a:latin typeface="迷你简准圆" pitchFamily="65" charset="-122"/>
                <a:ea typeface="迷你简准圆" pitchFamily="65" charset="-122"/>
              </a:endParaRPr>
            </a:p>
          </p:txBody>
        </p:sp>
        <p:sp>
          <p:nvSpPr>
            <p:cNvPr id="20" name="文本框 19"/>
            <p:cNvSpPr txBox="1"/>
            <p:nvPr/>
          </p:nvSpPr>
          <p:spPr>
            <a:xfrm>
              <a:off x="3708780" y="2244236"/>
              <a:ext cx="1620957" cy="523220"/>
            </a:xfrm>
            <a:prstGeom prst="rect">
              <a:avLst/>
            </a:prstGeom>
            <a:noFill/>
          </p:spPr>
          <p:txBody>
            <a:bodyPr wrap="none" rtlCol="0">
              <a:spAutoFit/>
              <a:scene3d>
                <a:camera prst="orthographicFront"/>
                <a:lightRig rig="threePt" dir="t"/>
              </a:scene3d>
              <a:sp3d contourW="12700"/>
            </a:bodyPr>
            <a:lstStyle/>
            <a:p>
              <a:r>
                <a:rPr lang="zh-CN" altLang="en-US" sz="2800" b="1" dirty="0">
                  <a:latin typeface="+mj-ea"/>
                  <a:ea typeface="+mj-ea"/>
                </a:rPr>
                <a:t>前端开发</a:t>
              </a:r>
            </a:p>
          </p:txBody>
        </p:sp>
      </p:grpSp>
      <p:pic>
        <p:nvPicPr>
          <p:cNvPr id="21" name="图片 20">
            <a:extLst>
              <a:ext uri="{FF2B5EF4-FFF2-40B4-BE49-F238E27FC236}">
                <a16:creationId xmlns:a16="http://schemas.microsoft.com/office/drawing/2014/main" id="{381E5A0C-869D-4DDC-8BC3-781CB1409465}"/>
              </a:ext>
            </a:extLst>
          </p:cNvPr>
          <p:cNvPicPr>
            <a:picLocks noChangeAspect="1"/>
          </p:cNvPicPr>
          <p:nvPr/>
        </p:nvPicPr>
        <p:blipFill>
          <a:blip r:embed="rId3"/>
          <a:stretch>
            <a:fillRect/>
          </a:stretch>
        </p:blipFill>
        <p:spPr>
          <a:xfrm>
            <a:off x="4251978" y="4216400"/>
            <a:ext cx="1150370" cy="920750"/>
          </a:xfrm>
          <a:prstGeom prst="rect">
            <a:avLst/>
          </a:prstGeom>
        </p:spPr>
      </p:pic>
      <p:grpSp>
        <p:nvGrpSpPr>
          <p:cNvPr id="22" name="组合 21">
            <a:extLst>
              <a:ext uri="{FF2B5EF4-FFF2-40B4-BE49-F238E27FC236}">
                <a16:creationId xmlns:a16="http://schemas.microsoft.com/office/drawing/2014/main" id="{DA0C8185-C4B2-4B01-A284-F459D42B27E5}"/>
              </a:ext>
            </a:extLst>
          </p:cNvPr>
          <p:cNvGrpSpPr/>
          <p:nvPr/>
        </p:nvGrpSpPr>
        <p:grpSpPr>
          <a:xfrm>
            <a:off x="5642522" y="4216400"/>
            <a:ext cx="2539620" cy="850789"/>
            <a:chOff x="3708780" y="2244236"/>
            <a:chExt cx="2539620" cy="850789"/>
          </a:xfrm>
        </p:grpSpPr>
        <p:sp>
          <p:nvSpPr>
            <p:cNvPr id="23" name="矩形 22">
              <a:extLst>
                <a:ext uri="{FF2B5EF4-FFF2-40B4-BE49-F238E27FC236}">
                  <a16:creationId xmlns:a16="http://schemas.microsoft.com/office/drawing/2014/main" id="{58D3083F-9467-4291-85C0-9B36A58D03F4}"/>
                </a:ext>
              </a:extLst>
            </p:cNvPr>
            <p:cNvSpPr/>
            <p:nvPr/>
          </p:nvSpPr>
          <p:spPr>
            <a:xfrm>
              <a:off x="3708781" y="2725693"/>
              <a:ext cx="2539619" cy="369332"/>
            </a:xfrm>
            <a:prstGeom prst="rect">
              <a:avLst/>
            </a:prstGeom>
          </p:spPr>
          <p:txBody>
            <a:bodyPr wrap="square">
              <a:spAutoFit/>
              <a:scene3d>
                <a:camera prst="orthographicFront"/>
                <a:lightRig rig="threePt" dir="t"/>
              </a:scene3d>
              <a:sp3d contourW="12700"/>
            </a:bodyPr>
            <a:lstStyle/>
            <a:p>
              <a:pPr lvl="0">
                <a:defRPr/>
              </a:pPr>
              <a:r>
                <a:rPr lang="en-US" altLang="zh-CN" dirty="0">
                  <a:solidFill>
                    <a:schemeClr val="tx1">
                      <a:lumMod val="65000"/>
                      <a:lumOff val="35000"/>
                    </a:schemeClr>
                  </a:solidFill>
                  <a:latin typeface="迷你简准圆" pitchFamily="65" charset="-122"/>
                  <a:ea typeface="迷你简准圆" pitchFamily="65" charset="-122"/>
                </a:rPr>
                <a:t>Teamwork</a:t>
              </a:r>
              <a:endParaRPr kumimoji="0" lang="zh-CN" altLang="en-US" u="none" strike="noStrike" kern="1200" cap="none" spc="0" normalizeH="0" baseline="0" noProof="0" dirty="0">
                <a:ln>
                  <a:noFill/>
                </a:ln>
                <a:solidFill>
                  <a:schemeClr val="tx1">
                    <a:lumMod val="65000"/>
                    <a:lumOff val="35000"/>
                  </a:schemeClr>
                </a:solidFill>
                <a:effectLst/>
                <a:uLnTx/>
                <a:uFillTx/>
                <a:latin typeface="迷你简准圆" pitchFamily="65" charset="-122"/>
                <a:ea typeface="迷你简准圆" pitchFamily="65" charset="-122"/>
              </a:endParaRPr>
            </a:p>
          </p:txBody>
        </p:sp>
        <p:sp>
          <p:nvSpPr>
            <p:cNvPr id="24" name="文本框 23">
              <a:extLst>
                <a:ext uri="{FF2B5EF4-FFF2-40B4-BE49-F238E27FC236}">
                  <a16:creationId xmlns:a16="http://schemas.microsoft.com/office/drawing/2014/main" id="{FF1CBAB1-67EC-45AB-A376-3AA2DF0591A6}"/>
                </a:ext>
              </a:extLst>
            </p:cNvPr>
            <p:cNvSpPr txBox="1"/>
            <p:nvPr/>
          </p:nvSpPr>
          <p:spPr>
            <a:xfrm>
              <a:off x="3708780" y="2244236"/>
              <a:ext cx="1620957" cy="523220"/>
            </a:xfrm>
            <a:prstGeom prst="rect">
              <a:avLst/>
            </a:prstGeom>
            <a:noFill/>
          </p:spPr>
          <p:txBody>
            <a:bodyPr wrap="none" rtlCol="0">
              <a:spAutoFit/>
              <a:scene3d>
                <a:camera prst="orthographicFront"/>
                <a:lightRig rig="threePt" dir="t"/>
              </a:scene3d>
              <a:sp3d contourW="12700"/>
            </a:bodyPr>
            <a:lstStyle/>
            <a:p>
              <a:r>
                <a:rPr lang="zh-CN" altLang="en-US" sz="2800" b="1" dirty="0">
                  <a:latin typeface="+mj-ea"/>
                  <a:ea typeface="+mj-ea"/>
                </a:rPr>
                <a:t>团队协作</a:t>
              </a:r>
            </a:p>
          </p:txBody>
        </p:sp>
      </p:grpSp>
      <p:pic>
        <p:nvPicPr>
          <p:cNvPr id="25" name="图片 24">
            <a:extLst>
              <a:ext uri="{FF2B5EF4-FFF2-40B4-BE49-F238E27FC236}">
                <a16:creationId xmlns:a16="http://schemas.microsoft.com/office/drawing/2014/main" id="{2166E520-61AF-4D13-9421-D654B22A71B5}"/>
              </a:ext>
            </a:extLst>
          </p:cNvPr>
          <p:cNvPicPr>
            <a:picLocks noChangeAspect="1"/>
          </p:cNvPicPr>
          <p:nvPr/>
        </p:nvPicPr>
        <p:blipFill>
          <a:blip r:embed="rId3"/>
          <a:stretch>
            <a:fillRect/>
          </a:stretch>
        </p:blipFill>
        <p:spPr>
          <a:xfrm>
            <a:off x="4251978" y="2481997"/>
            <a:ext cx="1150370" cy="920750"/>
          </a:xfrm>
          <a:prstGeom prst="rect">
            <a:avLst/>
          </a:prstGeom>
        </p:spPr>
      </p:pic>
      <p:grpSp>
        <p:nvGrpSpPr>
          <p:cNvPr id="26" name="组合 25">
            <a:extLst>
              <a:ext uri="{FF2B5EF4-FFF2-40B4-BE49-F238E27FC236}">
                <a16:creationId xmlns:a16="http://schemas.microsoft.com/office/drawing/2014/main" id="{ADFB6C64-7B61-42CE-BA0E-311589F949A9}"/>
              </a:ext>
            </a:extLst>
          </p:cNvPr>
          <p:cNvGrpSpPr/>
          <p:nvPr/>
        </p:nvGrpSpPr>
        <p:grpSpPr>
          <a:xfrm>
            <a:off x="5642522" y="2532446"/>
            <a:ext cx="2539620" cy="896876"/>
            <a:chOff x="3708780" y="2198149"/>
            <a:chExt cx="2539620" cy="896876"/>
          </a:xfrm>
        </p:grpSpPr>
        <p:sp>
          <p:nvSpPr>
            <p:cNvPr id="27" name="矩形 26">
              <a:extLst>
                <a:ext uri="{FF2B5EF4-FFF2-40B4-BE49-F238E27FC236}">
                  <a16:creationId xmlns:a16="http://schemas.microsoft.com/office/drawing/2014/main" id="{BCF3EC36-1427-4557-A87C-177E72739C39}"/>
                </a:ext>
              </a:extLst>
            </p:cNvPr>
            <p:cNvSpPr/>
            <p:nvPr/>
          </p:nvSpPr>
          <p:spPr>
            <a:xfrm>
              <a:off x="3708781" y="2725693"/>
              <a:ext cx="2539619" cy="369332"/>
            </a:xfrm>
            <a:prstGeom prst="rect">
              <a:avLst/>
            </a:prstGeom>
          </p:spPr>
          <p:txBody>
            <a:bodyPr wrap="square">
              <a:spAutoFit/>
              <a:scene3d>
                <a:camera prst="orthographicFront"/>
                <a:lightRig rig="threePt" dir="t"/>
              </a:scene3d>
              <a:sp3d contourW="12700"/>
            </a:bodyPr>
            <a:lstStyle/>
            <a:p>
              <a:pPr lvl="0">
                <a:defRPr/>
              </a:pPr>
              <a:r>
                <a:rPr lang="en-US" altLang="zh-CN" dirty="0">
                  <a:solidFill>
                    <a:schemeClr val="tx1">
                      <a:lumMod val="65000"/>
                      <a:lumOff val="35000"/>
                    </a:schemeClr>
                  </a:solidFill>
                  <a:latin typeface="迷你简准圆" pitchFamily="65" charset="-122"/>
                  <a:ea typeface="迷你简准圆" pitchFamily="65" charset="-122"/>
                </a:rPr>
                <a:t>System use</a:t>
              </a:r>
              <a:endParaRPr kumimoji="0" lang="zh-CN" altLang="en-US" u="none" strike="noStrike" kern="1200" cap="none" spc="0" normalizeH="0" baseline="0" noProof="0" dirty="0">
                <a:ln>
                  <a:noFill/>
                </a:ln>
                <a:solidFill>
                  <a:schemeClr val="tx1">
                    <a:lumMod val="65000"/>
                    <a:lumOff val="35000"/>
                  </a:schemeClr>
                </a:solidFill>
                <a:effectLst/>
                <a:uLnTx/>
                <a:uFillTx/>
                <a:latin typeface="迷你简准圆" pitchFamily="65" charset="-122"/>
                <a:ea typeface="迷你简准圆" pitchFamily="65" charset="-122"/>
              </a:endParaRPr>
            </a:p>
          </p:txBody>
        </p:sp>
        <p:sp>
          <p:nvSpPr>
            <p:cNvPr id="28" name="文本框 27">
              <a:extLst>
                <a:ext uri="{FF2B5EF4-FFF2-40B4-BE49-F238E27FC236}">
                  <a16:creationId xmlns:a16="http://schemas.microsoft.com/office/drawing/2014/main" id="{5BE12F98-A075-4E3F-A9F9-45BE619BC330}"/>
                </a:ext>
              </a:extLst>
            </p:cNvPr>
            <p:cNvSpPr txBox="1"/>
            <p:nvPr/>
          </p:nvSpPr>
          <p:spPr>
            <a:xfrm>
              <a:off x="3708780" y="2198149"/>
              <a:ext cx="1620957" cy="523220"/>
            </a:xfrm>
            <a:prstGeom prst="rect">
              <a:avLst/>
            </a:prstGeom>
            <a:noFill/>
          </p:spPr>
          <p:txBody>
            <a:bodyPr wrap="none" rtlCol="0">
              <a:spAutoFit/>
              <a:scene3d>
                <a:camera prst="orthographicFront"/>
                <a:lightRig rig="threePt" dir="t"/>
              </a:scene3d>
              <a:sp3d contourW="12700"/>
            </a:bodyPr>
            <a:lstStyle/>
            <a:p>
              <a:r>
                <a:rPr lang="zh-CN" altLang="en-US" sz="2800" b="1" dirty="0">
                  <a:latin typeface="+mj-ea"/>
                  <a:ea typeface="+mj-ea"/>
                </a:rPr>
                <a:t>系统使用</a:t>
              </a:r>
            </a:p>
          </p:txBody>
        </p:sp>
      </p:gr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000"/>
                            </p:stCondLst>
                            <p:childTnLst>
                              <p:par>
                                <p:cTn id="17" presetID="12" presetClass="entr" presetSubtype="8"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p:tgtEl>
                                          <p:spTgt spid="11"/>
                                        </p:tgtEl>
                                        <p:attrNameLst>
                                          <p:attrName>ppt_x</p:attrName>
                                        </p:attrNameLst>
                                      </p:cBhvr>
                                      <p:tavLst>
                                        <p:tav tm="0">
                                          <p:val>
                                            <p:strVal val="#ppt_x-#ppt_w*1.125000"/>
                                          </p:val>
                                        </p:tav>
                                        <p:tav tm="100000">
                                          <p:val>
                                            <p:strVal val="#ppt_x"/>
                                          </p:val>
                                        </p:tav>
                                      </p:tavLst>
                                    </p:anim>
                                    <p:animEffect transition="in" filter="wipe(right)">
                                      <p:cBhvr>
                                        <p:cTn id="20" dur="500"/>
                                        <p:tgtEl>
                                          <p:spTgt spid="11"/>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childTnLst>
                          </p:cTn>
                        </p:par>
                        <p:par>
                          <p:cTn id="27" fill="hold">
                            <p:stCondLst>
                              <p:cond delay="2000"/>
                            </p:stCondLst>
                            <p:childTnLst>
                              <p:par>
                                <p:cTn id="28" presetID="12" presetClass="entr" presetSubtype="8" fill="hold"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p:tgtEl>
                                          <p:spTgt spid="15"/>
                                        </p:tgtEl>
                                        <p:attrNameLst>
                                          <p:attrName>ppt_x</p:attrName>
                                        </p:attrNameLst>
                                      </p:cBhvr>
                                      <p:tavLst>
                                        <p:tav tm="0">
                                          <p:val>
                                            <p:strVal val="#ppt_x-#ppt_w*1.125000"/>
                                          </p:val>
                                        </p:tav>
                                        <p:tav tm="100000">
                                          <p:val>
                                            <p:strVal val="#ppt_x"/>
                                          </p:val>
                                        </p:tav>
                                      </p:tavLst>
                                    </p:anim>
                                    <p:animEffect transition="in" filter="wipe(right)">
                                      <p:cBhvr>
                                        <p:cTn id="31" dur="500"/>
                                        <p:tgtEl>
                                          <p:spTgt spid="15"/>
                                        </p:tgtEl>
                                      </p:cBhvr>
                                    </p:animEffect>
                                  </p:childTnLst>
                                </p:cTn>
                              </p:par>
                            </p:childTnLst>
                          </p:cTn>
                        </p:par>
                        <p:par>
                          <p:cTn id="32" fill="hold">
                            <p:stCondLst>
                              <p:cond delay="2500"/>
                            </p:stCondLst>
                            <p:childTnLst>
                              <p:par>
                                <p:cTn id="33" presetID="53" presetClass="entr" presetSubtype="16" fill="hold" nodeType="after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p:cTn id="35" dur="500" fill="hold"/>
                                        <p:tgtEl>
                                          <p:spTgt spid="3"/>
                                        </p:tgtEl>
                                        <p:attrNameLst>
                                          <p:attrName>ppt_w</p:attrName>
                                        </p:attrNameLst>
                                      </p:cBhvr>
                                      <p:tavLst>
                                        <p:tav tm="0">
                                          <p:val>
                                            <p:fltVal val="0"/>
                                          </p:val>
                                        </p:tav>
                                        <p:tav tm="100000">
                                          <p:val>
                                            <p:strVal val="#ppt_w"/>
                                          </p:val>
                                        </p:tav>
                                      </p:tavLst>
                                    </p:anim>
                                    <p:anim calcmode="lin" valueType="num">
                                      <p:cBhvr>
                                        <p:cTn id="36" dur="500" fill="hold"/>
                                        <p:tgtEl>
                                          <p:spTgt spid="3"/>
                                        </p:tgtEl>
                                        <p:attrNameLst>
                                          <p:attrName>ppt_h</p:attrName>
                                        </p:attrNameLst>
                                      </p:cBhvr>
                                      <p:tavLst>
                                        <p:tav tm="0">
                                          <p:val>
                                            <p:fltVal val="0"/>
                                          </p:val>
                                        </p:tav>
                                        <p:tav tm="100000">
                                          <p:val>
                                            <p:strVal val="#ppt_h"/>
                                          </p:val>
                                        </p:tav>
                                      </p:tavLst>
                                    </p:anim>
                                    <p:animEffect transition="in" filter="fade">
                                      <p:cBhvr>
                                        <p:cTn id="37" dur="500"/>
                                        <p:tgtEl>
                                          <p:spTgt spid="3"/>
                                        </p:tgtEl>
                                      </p:cBhvr>
                                    </p:animEffect>
                                  </p:childTnLst>
                                </p:cTn>
                              </p:par>
                            </p:childTnLst>
                          </p:cTn>
                        </p:par>
                        <p:par>
                          <p:cTn id="38" fill="hold">
                            <p:stCondLst>
                              <p:cond delay="3000"/>
                            </p:stCondLst>
                            <p:childTnLst>
                              <p:par>
                                <p:cTn id="39" presetID="12" presetClass="entr" presetSubtype="8" fill="hold" nodeType="after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p:tgtEl>
                                          <p:spTgt spid="12"/>
                                        </p:tgtEl>
                                        <p:attrNameLst>
                                          <p:attrName>ppt_x</p:attrName>
                                        </p:attrNameLst>
                                      </p:cBhvr>
                                      <p:tavLst>
                                        <p:tav tm="0">
                                          <p:val>
                                            <p:strVal val="#ppt_x-#ppt_w*1.125000"/>
                                          </p:val>
                                        </p:tav>
                                        <p:tav tm="100000">
                                          <p:val>
                                            <p:strVal val="#ppt_x"/>
                                          </p:val>
                                        </p:tav>
                                      </p:tavLst>
                                    </p:anim>
                                    <p:animEffect transition="in" filter="wipe(right)">
                                      <p:cBhvr>
                                        <p:cTn id="42" dur="500"/>
                                        <p:tgtEl>
                                          <p:spTgt spid="12"/>
                                        </p:tgtEl>
                                      </p:cBhvr>
                                    </p:animEffect>
                                  </p:childTnLst>
                                </p:cTn>
                              </p:par>
                            </p:childTnLst>
                          </p:cTn>
                        </p:par>
                        <p:par>
                          <p:cTn id="43" fill="hold">
                            <p:stCondLst>
                              <p:cond delay="3500"/>
                            </p:stCondLst>
                            <p:childTnLst>
                              <p:par>
                                <p:cTn id="44" presetID="53" presetClass="entr" presetSubtype="16" fill="hold" nodeType="after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p:cTn id="46" dur="500" fill="hold"/>
                                        <p:tgtEl>
                                          <p:spTgt spid="5"/>
                                        </p:tgtEl>
                                        <p:attrNameLst>
                                          <p:attrName>ppt_w</p:attrName>
                                        </p:attrNameLst>
                                      </p:cBhvr>
                                      <p:tavLst>
                                        <p:tav tm="0">
                                          <p:val>
                                            <p:fltVal val="0"/>
                                          </p:val>
                                        </p:tav>
                                        <p:tav tm="100000">
                                          <p:val>
                                            <p:strVal val="#ppt_w"/>
                                          </p:val>
                                        </p:tav>
                                      </p:tavLst>
                                    </p:anim>
                                    <p:anim calcmode="lin" valueType="num">
                                      <p:cBhvr>
                                        <p:cTn id="47" dur="500" fill="hold"/>
                                        <p:tgtEl>
                                          <p:spTgt spid="5"/>
                                        </p:tgtEl>
                                        <p:attrNameLst>
                                          <p:attrName>ppt_h</p:attrName>
                                        </p:attrNameLst>
                                      </p:cBhvr>
                                      <p:tavLst>
                                        <p:tav tm="0">
                                          <p:val>
                                            <p:fltVal val="0"/>
                                          </p:val>
                                        </p:tav>
                                        <p:tav tm="100000">
                                          <p:val>
                                            <p:strVal val="#ppt_h"/>
                                          </p:val>
                                        </p:tav>
                                      </p:tavLst>
                                    </p:anim>
                                    <p:animEffect transition="in" filter="fade">
                                      <p:cBhvr>
                                        <p:cTn id="48" dur="500"/>
                                        <p:tgtEl>
                                          <p:spTgt spid="5"/>
                                        </p:tgtEl>
                                      </p:cBhvr>
                                    </p:animEffect>
                                  </p:childTnLst>
                                </p:cTn>
                              </p:par>
                            </p:childTnLst>
                          </p:cTn>
                        </p:par>
                        <p:par>
                          <p:cTn id="49" fill="hold">
                            <p:stCondLst>
                              <p:cond delay="4000"/>
                            </p:stCondLst>
                            <p:childTnLst>
                              <p:par>
                                <p:cTn id="50" presetID="12" presetClass="entr" presetSubtype="8" fill="hold" nodeType="after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additive="base">
                                        <p:cTn id="52" dur="500"/>
                                        <p:tgtEl>
                                          <p:spTgt spid="18"/>
                                        </p:tgtEl>
                                        <p:attrNameLst>
                                          <p:attrName>ppt_x</p:attrName>
                                        </p:attrNameLst>
                                      </p:cBhvr>
                                      <p:tavLst>
                                        <p:tav tm="0">
                                          <p:val>
                                            <p:strVal val="#ppt_x-#ppt_w*1.125000"/>
                                          </p:val>
                                        </p:tav>
                                        <p:tav tm="100000">
                                          <p:val>
                                            <p:strVal val="#ppt_x"/>
                                          </p:val>
                                        </p:tav>
                                      </p:tavLst>
                                    </p:anim>
                                    <p:animEffect transition="in" filter="wipe(right)">
                                      <p:cBhvr>
                                        <p:cTn id="53" dur="500"/>
                                        <p:tgtEl>
                                          <p:spTgt spid="18"/>
                                        </p:tgtEl>
                                      </p:cBhvr>
                                    </p:animEffect>
                                  </p:childTnLst>
                                </p:cTn>
                              </p:par>
                            </p:childTnLst>
                          </p:cTn>
                        </p:par>
                        <p:par>
                          <p:cTn id="54" fill="hold">
                            <p:stCondLst>
                              <p:cond delay="4500"/>
                            </p:stCondLst>
                            <p:childTnLst>
                              <p:par>
                                <p:cTn id="55" presetID="53" presetClass="entr" presetSubtype="16" fill="hold" nodeType="afterEffect">
                                  <p:stCondLst>
                                    <p:cond delay="0"/>
                                  </p:stCondLst>
                                  <p:childTnLst>
                                    <p:set>
                                      <p:cBhvr>
                                        <p:cTn id="56" dur="1" fill="hold">
                                          <p:stCondLst>
                                            <p:cond delay="0"/>
                                          </p:stCondLst>
                                        </p:cTn>
                                        <p:tgtEl>
                                          <p:spTgt spid="21"/>
                                        </p:tgtEl>
                                        <p:attrNameLst>
                                          <p:attrName>style.visibility</p:attrName>
                                        </p:attrNameLst>
                                      </p:cBhvr>
                                      <p:to>
                                        <p:strVal val="visible"/>
                                      </p:to>
                                    </p:set>
                                    <p:anim calcmode="lin" valueType="num">
                                      <p:cBhvr>
                                        <p:cTn id="57" dur="500" fill="hold"/>
                                        <p:tgtEl>
                                          <p:spTgt spid="21"/>
                                        </p:tgtEl>
                                        <p:attrNameLst>
                                          <p:attrName>ppt_w</p:attrName>
                                        </p:attrNameLst>
                                      </p:cBhvr>
                                      <p:tavLst>
                                        <p:tav tm="0">
                                          <p:val>
                                            <p:fltVal val="0"/>
                                          </p:val>
                                        </p:tav>
                                        <p:tav tm="100000">
                                          <p:val>
                                            <p:strVal val="#ppt_w"/>
                                          </p:val>
                                        </p:tav>
                                      </p:tavLst>
                                    </p:anim>
                                    <p:anim calcmode="lin" valueType="num">
                                      <p:cBhvr>
                                        <p:cTn id="58" dur="500" fill="hold"/>
                                        <p:tgtEl>
                                          <p:spTgt spid="21"/>
                                        </p:tgtEl>
                                        <p:attrNameLst>
                                          <p:attrName>ppt_h</p:attrName>
                                        </p:attrNameLst>
                                      </p:cBhvr>
                                      <p:tavLst>
                                        <p:tav tm="0">
                                          <p:val>
                                            <p:fltVal val="0"/>
                                          </p:val>
                                        </p:tav>
                                        <p:tav tm="100000">
                                          <p:val>
                                            <p:strVal val="#ppt_h"/>
                                          </p:val>
                                        </p:tav>
                                      </p:tavLst>
                                    </p:anim>
                                    <p:animEffect transition="in" filter="fade">
                                      <p:cBhvr>
                                        <p:cTn id="59" dur="500"/>
                                        <p:tgtEl>
                                          <p:spTgt spid="21"/>
                                        </p:tgtEl>
                                      </p:cBhvr>
                                    </p:animEffect>
                                  </p:childTnLst>
                                </p:cTn>
                              </p:par>
                            </p:childTnLst>
                          </p:cTn>
                        </p:par>
                        <p:par>
                          <p:cTn id="60" fill="hold">
                            <p:stCondLst>
                              <p:cond delay="5000"/>
                            </p:stCondLst>
                            <p:childTnLst>
                              <p:par>
                                <p:cTn id="61" presetID="12" presetClass="entr" presetSubtype="8" fill="hold" nodeType="after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500"/>
                                        <p:tgtEl>
                                          <p:spTgt spid="22"/>
                                        </p:tgtEl>
                                        <p:attrNameLst>
                                          <p:attrName>ppt_x</p:attrName>
                                        </p:attrNameLst>
                                      </p:cBhvr>
                                      <p:tavLst>
                                        <p:tav tm="0">
                                          <p:val>
                                            <p:strVal val="#ppt_x-#ppt_w*1.125000"/>
                                          </p:val>
                                        </p:tav>
                                        <p:tav tm="100000">
                                          <p:val>
                                            <p:strVal val="#ppt_x"/>
                                          </p:val>
                                        </p:tav>
                                      </p:tavLst>
                                    </p:anim>
                                    <p:animEffect transition="in" filter="wipe(right)">
                                      <p:cBhvr>
                                        <p:cTn id="64" dur="500"/>
                                        <p:tgtEl>
                                          <p:spTgt spid="22"/>
                                        </p:tgtEl>
                                      </p:cBhvr>
                                    </p:animEffect>
                                  </p:childTnLst>
                                </p:cTn>
                              </p:par>
                            </p:childTnLst>
                          </p:cTn>
                        </p:par>
                        <p:par>
                          <p:cTn id="65" fill="hold">
                            <p:stCondLst>
                              <p:cond delay="5500"/>
                            </p:stCondLst>
                            <p:childTnLst>
                              <p:par>
                                <p:cTn id="66" presetID="53" presetClass="entr" presetSubtype="16" fill="hold" nodeType="afterEffect">
                                  <p:stCondLst>
                                    <p:cond delay="0"/>
                                  </p:stCondLst>
                                  <p:childTnLst>
                                    <p:set>
                                      <p:cBhvr>
                                        <p:cTn id="67" dur="1" fill="hold">
                                          <p:stCondLst>
                                            <p:cond delay="0"/>
                                          </p:stCondLst>
                                        </p:cTn>
                                        <p:tgtEl>
                                          <p:spTgt spid="25"/>
                                        </p:tgtEl>
                                        <p:attrNameLst>
                                          <p:attrName>style.visibility</p:attrName>
                                        </p:attrNameLst>
                                      </p:cBhvr>
                                      <p:to>
                                        <p:strVal val="visible"/>
                                      </p:to>
                                    </p:set>
                                    <p:anim calcmode="lin" valueType="num">
                                      <p:cBhvr>
                                        <p:cTn id="68" dur="500" fill="hold"/>
                                        <p:tgtEl>
                                          <p:spTgt spid="25"/>
                                        </p:tgtEl>
                                        <p:attrNameLst>
                                          <p:attrName>ppt_w</p:attrName>
                                        </p:attrNameLst>
                                      </p:cBhvr>
                                      <p:tavLst>
                                        <p:tav tm="0">
                                          <p:val>
                                            <p:fltVal val="0"/>
                                          </p:val>
                                        </p:tav>
                                        <p:tav tm="100000">
                                          <p:val>
                                            <p:strVal val="#ppt_w"/>
                                          </p:val>
                                        </p:tav>
                                      </p:tavLst>
                                    </p:anim>
                                    <p:anim calcmode="lin" valueType="num">
                                      <p:cBhvr>
                                        <p:cTn id="69" dur="500" fill="hold"/>
                                        <p:tgtEl>
                                          <p:spTgt spid="25"/>
                                        </p:tgtEl>
                                        <p:attrNameLst>
                                          <p:attrName>ppt_h</p:attrName>
                                        </p:attrNameLst>
                                      </p:cBhvr>
                                      <p:tavLst>
                                        <p:tav tm="0">
                                          <p:val>
                                            <p:fltVal val="0"/>
                                          </p:val>
                                        </p:tav>
                                        <p:tav tm="100000">
                                          <p:val>
                                            <p:strVal val="#ppt_h"/>
                                          </p:val>
                                        </p:tav>
                                      </p:tavLst>
                                    </p:anim>
                                    <p:animEffect transition="in" filter="fade">
                                      <p:cBhvr>
                                        <p:cTn id="70" dur="500"/>
                                        <p:tgtEl>
                                          <p:spTgt spid="25"/>
                                        </p:tgtEl>
                                      </p:cBhvr>
                                    </p:animEffect>
                                  </p:childTnLst>
                                </p:cTn>
                              </p:par>
                            </p:childTnLst>
                          </p:cTn>
                        </p:par>
                        <p:par>
                          <p:cTn id="71" fill="hold">
                            <p:stCondLst>
                              <p:cond delay="6000"/>
                            </p:stCondLst>
                            <p:childTnLst>
                              <p:par>
                                <p:cTn id="72" presetID="12" presetClass="entr" presetSubtype="8" fill="hold" nodeType="afterEffect">
                                  <p:stCondLst>
                                    <p:cond delay="0"/>
                                  </p:stCondLst>
                                  <p:childTnLst>
                                    <p:set>
                                      <p:cBhvr>
                                        <p:cTn id="73" dur="1" fill="hold">
                                          <p:stCondLst>
                                            <p:cond delay="0"/>
                                          </p:stCondLst>
                                        </p:cTn>
                                        <p:tgtEl>
                                          <p:spTgt spid="26"/>
                                        </p:tgtEl>
                                        <p:attrNameLst>
                                          <p:attrName>style.visibility</p:attrName>
                                        </p:attrNameLst>
                                      </p:cBhvr>
                                      <p:to>
                                        <p:strVal val="visible"/>
                                      </p:to>
                                    </p:set>
                                    <p:anim calcmode="lin" valueType="num">
                                      <p:cBhvr additive="base">
                                        <p:cTn id="74" dur="500"/>
                                        <p:tgtEl>
                                          <p:spTgt spid="26"/>
                                        </p:tgtEl>
                                        <p:attrNameLst>
                                          <p:attrName>ppt_x</p:attrName>
                                        </p:attrNameLst>
                                      </p:cBhvr>
                                      <p:tavLst>
                                        <p:tav tm="0">
                                          <p:val>
                                            <p:strVal val="#ppt_x-#ppt_w*1.125000"/>
                                          </p:val>
                                        </p:tav>
                                        <p:tav tm="100000">
                                          <p:val>
                                            <p:strVal val="#ppt_x"/>
                                          </p:val>
                                        </p:tav>
                                      </p:tavLst>
                                    </p:anim>
                                    <p:animEffect transition="in" filter="wipe(right)">
                                      <p:cBhvr>
                                        <p:cTn id="7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7290951" y="2036617"/>
            <a:ext cx="3618760" cy="3987179"/>
          </a:xfrm>
          <a:prstGeom prst="rect">
            <a:avLst/>
          </a:prstGeom>
        </p:spPr>
      </p:pic>
      <p:grpSp>
        <p:nvGrpSpPr>
          <p:cNvPr id="3" name="组合 2"/>
          <p:cNvGrpSpPr/>
          <p:nvPr/>
        </p:nvGrpSpPr>
        <p:grpSpPr>
          <a:xfrm>
            <a:off x="4209142" y="254523"/>
            <a:ext cx="3773716" cy="891582"/>
            <a:chOff x="4209142" y="254523"/>
            <a:chExt cx="3773716" cy="891582"/>
          </a:xfrm>
        </p:grpSpPr>
        <p:pic>
          <p:nvPicPr>
            <p:cNvPr id="4" name="图片 3"/>
            <p:cNvPicPr>
              <a:picLocks noChangeAspect="1"/>
            </p:cNvPicPr>
            <p:nvPr/>
          </p:nvPicPr>
          <p:blipFill>
            <a:blip r:embed="rId4"/>
            <a:stretch>
              <a:fillRect/>
            </a:stretch>
          </p:blipFill>
          <p:spPr>
            <a:xfrm>
              <a:off x="4209142" y="254523"/>
              <a:ext cx="3773716" cy="891582"/>
            </a:xfrm>
            <a:prstGeom prst="rect">
              <a:avLst/>
            </a:prstGeom>
          </p:spPr>
        </p:pic>
        <p:sp>
          <p:nvSpPr>
            <p:cNvPr id="5" name="文本框 4"/>
            <p:cNvSpPr txBox="1"/>
            <p:nvPr/>
          </p:nvSpPr>
          <p:spPr>
            <a:xfrm>
              <a:off x="5310921"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仓库共享</a:t>
              </a:r>
            </a:p>
          </p:txBody>
        </p:sp>
      </p:grpSp>
      <p:grpSp>
        <p:nvGrpSpPr>
          <p:cNvPr id="18" name="组合 17"/>
          <p:cNvGrpSpPr/>
          <p:nvPr/>
        </p:nvGrpSpPr>
        <p:grpSpPr>
          <a:xfrm>
            <a:off x="1505448" y="2036617"/>
            <a:ext cx="5625845" cy="940093"/>
            <a:chOff x="1505448" y="2036617"/>
            <a:chExt cx="5625845" cy="940093"/>
          </a:xfrm>
        </p:grpSpPr>
        <p:grpSp>
          <p:nvGrpSpPr>
            <p:cNvPr id="6" name="组合 5"/>
            <p:cNvGrpSpPr/>
            <p:nvPr/>
          </p:nvGrpSpPr>
          <p:grpSpPr>
            <a:xfrm>
              <a:off x="2051546" y="2036617"/>
              <a:ext cx="5079747" cy="940093"/>
              <a:chOff x="7325359" y="2384859"/>
              <a:chExt cx="5079747" cy="940093"/>
            </a:xfrm>
          </p:grpSpPr>
          <p:sp>
            <p:nvSpPr>
              <p:cNvPr id="7" name="矩形 6"/>
              <p:cNvSpPr/>
              <p:nvPr/>
            </p:nvSpPr>
            <p:spPr>
              <a:xfrm>
                <a:off x="7325359" y="2737483"/>
                <a:ext cx="5079747" cy="587469"/>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获取的原始数据、清洗完成的数据、加工完成的数据、预测的数据彼此公开，当需要时便可以自取。</a:t>
                </a:r>
              </a:p>
            </p:txBody>
          </p:sp>
          <p:sp>
            <p:nvSpPr>
              <p:cNvPr id="8" name="矩形 7"/>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数据</a:t>
                </a:r>
              </a:p>
            </p:txBody>
          </p:sp>
        </p:grpSp>
        <p:pic>
          <p:nvPicPr>
            <p:cNvPr id="15" name="图片 14"/>
            <p:cNvPicPr>
              <a:picLocks noChangeAspect="1"/>
            </p:cNvPicPr>
            <p:nvPr/>
          </p:nvPicPr>
          <p:blipFill>
            <a:blip r:embed="rId5"/>
            <a:stretch>
              <a:fillRect/>
            </a:stretch>
          </p:blipFill>
          <p:spPr>
            <a:xfrm>
              <a:off x="1505448" y="2068279"/>
              <a:ext cx="466270" cy="431760"/>
            </a:xfrm>
            <a:prstGeom prst="rect">
              <a:avLst/>
            </a:prstGeom>
          </p:spPr>
        </p:pic>
      </p:grpSp>
      <p:grpSp>
        <p:nvGrpSpPr>
          <p:cNvPr id="19" name="组合 18"/>
          <p:cNvGrpSpPr/>
          <p:nvPr/>
        </p:nvGrpSpPr>
        <p:grpSpPr>
          <a:xfrm>
            <a:off x="1505448" y="3332885"/>
            <a:ext cx="5625845" cy="940093"/>
            <a:chOff x="1505448" y="3332885"/>
            <a:chExt cx="5625845" cy="940093"/>
          </a:xfrm>
        </p:grpSpPr>
        <p:grpSp>
          <p:nvGrpSpPr>
            <p:cNvPr id="9" name="组合 8"/>
            <p:cNvGrpSpPr/>
            <p:nvPr/>
          </p:nvGrpSpPr>
          <p:grpSpPr>
            <a:xfrm>
              <a:off x="2051546" y="3332885"/>
              <a:ext cx="5079747" cy="940093"/>
              <a:chOff x="7325359" y="2384859"/>
              <a:chExt cx="5079747" cy="940093"/>
            </a:xfrm>
          </p:grpSpPr>
          <p:sp>
            <p:nvSpPr>
              <p:cNvPr id="10" name="矩形 9"/>
              <p:cNvSpPr/>
              <p:nvPr/>
            </p:nvSpPr>
            <p:spPr>
              <a:xfrm>
                <a:off x="7325359" y="2737483"/>
                <a:ext cx="5079747" cy="587469"/>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当不同的模块需要独自尝试项目合体时，可以自取所需代码来满足需求，而不必打扰他人。</a:t>
                </a:r>
              </a:p>
            </p:txBody>
          </p:sp>
          <p:sp>
            <p:nvSpPr>
              <p:cNvPr id="11" name="矩形 10"/>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代码源</a:t>
                </a:r>
              </a:p>
            </p:txBody>
          </p:sp>
        </p:grpSp>
        <p:pic>
          <p:nvPicPr>
            <p:cNvPr id="16" name="图片 15"/>
            <p:cNvPicPr>
              <a:picLocks noChangeAspect="1"/>
            </p:cNvPicPr>
            <p:nvPr/>
          </p:nvPicPr>
          <p:blipFill>
            <a:blip r:embed="rId5"/>
            <a:stretch>
              <a:fillRect/>
            </a:stretch>
          </p:blipFill>
          <p:spPr>
            <a:xfrm>
              <a:off x="1505448" y="3356297"/>
              <a:ext cx="466270" cy="431760"/>
            </a:xfrm>
            <a:prstGeom prst="rect">
              <a:avLst/>
            </a:prstGeom>
          </p:spPr>
        </p:pic>
      </p:grpSp>
      <p:grpSp>
        <p:nvGrpSpPr>
          <p:cNvPr id="20" name="组合 19"/>
          <p:cNvGrpSpPr/>
          <p:nvPr/>
        </p:nvGrpSpPr>
        <p:grpSpPr>
          <a:xfrm>
            <a:off x="1505448" y="4629152"/>
            <a:ext cx="5625845" cy="1198625"/>
            <a:chOff x="1505448" y="4629152"/>
            <a:chExt cx="5625845" cy="1198625"/>
          </a:xfrm>
        </p:grpSpPr>
        <p:grpSp>
          <p:nvGrpSpPr>
            <p:cNvPr id="12" name="组合 11"/>
            <p:cNvGrpSpPr/>
            <p:nvPr/>
          </p:nvGrpSpPr>
          <p:grpSpPr>
            <a:xfrm>
              <a:off x="2051546" y="4629152"/>
              <a:ext cx="5079747" cy="1198625"/>
              <a:chOff x="7325359" y="2384859"/>
              <a:chExt cx="5079747" cy="1198625"/>
            </a:xfrm>
          </p:grpSpPr>
          <p:sp>
            <p:nvSpPr>
              <p:cNvPr id="13" name="矩形 12"/>
              <p:cNvSpPr/>
              <p:nvPr/>
            </p:nvSpPr>
            <p:spPr>
              <a:xfrm>
                <a:off x="7325359" y="2737483"/>
                <a:ext cx="5079747" cy="84600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每日</a:t>
                </a:r>
                <a:r>
                  <a:rPr lang="en-US" altLang="zh-CN" sz="1400" dirty="0">
                    <a:latin typeface="+mj-ea"/>
                    <a:ea typeface="+mj-ea"/>
                  </a:rPr>
                  <a:t>worklog</a:t>
                </a:r>
                <a:r>
                  <a:rPr lang="zh-CN" altLang="en-US" sz="1400" dirty="0">
                    <a:latin typeface="+mj-ea"/>
                    <a:ea typeface="+mj-ea"/>
                  </a:rPr>
                  <a:t>中记载了各自的任务内容，阅读他人的内容，既可以实时掌握工作进度，也可以旁观他人的工作，为自己增加相关经验，方便协作交流。</a:t>
                </a:r>
              </a:p>
            </p:txBody>
          </p:sp>
          <p:sp>
            <p:nvSpPr>
              <p:cNvPr id="14" name="矩形 13"/>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工作进度</a:t>
                </a:r>
              </a:p>
            </p:txBody>
          </p:sp>
        </p:grpSp>
        <p:pic>
          <p:nvPicPr>
            <p:cNvPr id="17" name="图片 16"/>
            <p:cNvPicPr>
              <a:picLocks noChangeAspect="1"/>
            </p:cNvPicPr>
            <p:nvPr/>
          </p:nvPicPr>
          <p:blipFill>
            <a:blip r:embed="rId5"/>
            <a:stretch>
              <a:fillRect/>
            </a:stretch>
          </p:blipFill>
          <p:spPr>
            <a:xfrm>
              <a:off x="1505448" y="4655105"/>
              <a:ext cx="466270" cy="431760"/>
            </a:xfrm>
            <a:prstGeom prst="rect">
              <a:avLst/>
            </a:prstGeom>
          </p:spPr>
        </p:pic>
      </p:grpSp>
    </p:spTree>
    <p:extLst>
      <p:ext uri="{BB962C8B-B14F-4D97-AF65-F5344CB8AC3E}">
        <p14:creationId xmlns:p14="http://schemas.microsoft.com/office/powerpoint/2010/main" val="245093150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25" presetClass="entr" presetSubtype="0" fill="hold" nodeType="after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p:cTn id="19" dur="500" decel="50000" fill="hold">
                                          <p:stCondLst>
                                            <p:cond delay="0"/>
                                          </p:stCondLst>
                                        </p:cTn>
                                        <p:tgtEl>
                                          <p:spTgt spid="18"/>
                                        </p:tgtEl>
                                        <p:attrNameLst>
                                          <p:attrName>style.rotation</p:attrName>
                                        </p:attrNameLst>
                                      </p:cBhvr>
                                      <p:tavLst>
                                        <p:tav tm="0">
                                          <p:val>
                                            <p:fltVal val="-90"/>
                                          </p:val>
                                        </p:tav>
                                        <p:tav tm="100000">
                                          <p:val>
                                            <p:fltVal val="0"/>
                                          </p:val>
                                        </p:tav>
                                      </p:tavLst>
                                    </p:anim>
                                    <p:anim calcmode="lin" valueType="num">
                                      <p:cBhvr>
                                        <p:cTn id="20" dur="500" decel="50000" fill="hold">
                                          <p:stCondLst>
                                            <p:cond delay="0"/>
                                          </p:stCondLst>
                                        </p:cTn>
                                        <p:tgtEl>
                                          <p:spTgt spid="18"/>
                                        </p:tgtEl>
                                        <p:attrNameLst>
                                          <p:attrName>ppt_w</p:attrName>
                                        </p:attrNameLst>
                                      </p:cBhvr>
                                      <p:tavLst>
                                        <p:tav tm="0">
                                          <p:val>
                                            <p:strVal val="#ppt_w"/>
                                          </p:val>
                                        </p:tav>
                                        <p:tav tm="100000">
                                          <p:val>
                                            <p:strVal val="#ppt_w*.05"/>
                                          </p:val>
                                        </p:tav>
                                      </p:tavLst>
                                    </p:anim>
                                    <p:anim calcmode="lin" valueType="num">
                                      <p:cBhvr>
                                        <p:cTn id="21" dur="500" accel="50000" fill="hold">
                                          <p:stCondLst>
                                            <p:cond delay="500"/>
                                          </p:stCondLst>
                                        </p:cTn>
                                        <p:tgtEl>
                                          <p:spTgt spid="18"/>
                                        </p:tgtEl>
                                        <p:attrNameLst>
                                          <p:attrName>ppt_w</p:attrName>
                                        </p:attrNameLst>
                                      </p:cBhvr>
                                      <p:tavLst>
                                        <p:tav tm="0">
                                          <p:val>
                                            <p:strVal val="#ppt_w*.05"/>
                                          </p:val>
                                        </p:tav>
                                        <p:tav tm="100000">
                                          <p:val>
                                            <p:strVal val="#ppt_w"/>
                                          </p:val>
                                        </p:tav>
                                      </p:tavLst>
                                    </p:anim>
                                    <p:anim calcmode="lin" valueType="num">
                                      <p:cBhvr>
                                        <p:cTn id="22" dur="1000" fill="hold"/>
                                        <p:tgtEl>
                                          <p:spTgt spid="18"/>
                                        </p:tgtEl>
                                        <p:attrNameLst>
                                          <p:attrName>ppt_h</p:attrName>
                                        </p:attrNameLst>
                                      </p:cBhvr>
                                      <p:tavLst>
                                        <p:tav tm="0">
                                          <p:val>
                                            <p:strVal val="#ppt_h"/>
                                          </p:val>
                                        </p:tav>
                                        <p:tav tm="100000">
                                          <p:val>
                                            <p:strVal val="#ppt_h"/>
                                          </p:val>
                                        </p:tav>
                                      </p:tavLst>
                                    </p:anim>
                                    <p:anim calcmode="lin" valueType="num">
                                      <p:cBhvr>
                                        <p:cTn id="23" dur="500" decel="50000" fill="hold">
                                          <p:stCondLst>
                                            <p:cond delay="0"/>
                                          </p:stCondLst>
                                        </p:cTn>
                                        <p:tgtEl>
                                          <p:spTgt spid="18"/>
                                        </p:tgtEl>
                                        <p:attrNameLst>
                                          <p:attrName>ppt_x</p:attrName>
                                        </p:attrNameLst>
                                      </p:cBhvr>
                                      <p:tavLst>
                                        <p:tav tm="0">
                                          <p:val>
                                            <p:strVal val="#ppt_x+.4"/>
                                          </p:val>
                                        </p:tav>
                                        <p:tav tm="100000">
                                          <p:val>
                                            <p:strVal val="#ppt_x"/>
                                          </p:val>
                                        </p:tav>
                                      </p:tavLst>
                                    </p:anim>
                                    <p:anim calcmode="lin" valueType="num">
                                      <p:cBhvr>
                                        <p:cTn id="24" dur="500" decel="50000" fill="hold">
                                          <p:stCondLst>
                                            <p:cond delay="0"/>
                                          </p:stCondLst>
                                        </p:cTn>
                                        <p:tgtEl>
                                          <p:spTgt spid="18"/>
                                        </p:tgtEl>
                                        <p:attrNameLst>
                                          <p:attrName>ppt_y</p:attrName>
                                        </p:attrNameLst>
                                      </p:cBhvr>
                                      <p:tavLst>
                                        <p:tav tm="0">
                                          <p:val>
                                            <p:strVal val="#ppt_y-.2"/>
                                          </p:val>
                                        </p:tav>
                                        <p:tav tm="100000">
                                          <p:val>
                                            <p:strVal val="#ppt_y+.1"/>
                                          </p:val>
                                        </p:tav>
                                      </p:tavLst>
                                    </p:anim>
                                    <p:anim calcmode="lin" valueType="num">
                                      <p:cBhvr>
                                        <p:cTn id="25" dur="500" accel="50000" fill="hold">
                                          <p:stCondLst>
                                            <p:cond delay="500"/>
                                          </p:stCondLst>
                                        </p:cTn>
                                        <p:tgtEl>
                                          <p:spTgt spid="18"/>
                                        </p:tgtEl>
                                        <p:attrNameLst>
                                          <p:attrName>ppt_y</p:attrName>
                                        </p:attrNameLst>
                                      </p:cBhvr>
                                      <p:tavLst>
                                        <p:tav tm="0">
                                          <p:val>
                                            <p:strVal val="#ppt_y+.1"/>
                                          </p:val>
                                        </p:tav>
                                        <p:tav tm="100000">
                                          <p:val>
                                            <p:strVal val="#ppt_y"/>
                                          </p:val>
                                        </p:tav>
                                      </p:tavLst>
                                    </p:anim>
                                    <p:animEffect transition="in" filter="fade">
                                      <p:cBhvr>
                                        <p:cTn id="26" dur="1000" decel="50000">
                                          <p:stCondLst>
                                            <p:cond delay="0"/>
                                          </p:stCondLst>
                                        </p:cTn>
                                        <p:tgtEl>
                                          <p:spTgt spid="18"/>
                                        </p:tgtEl>
                                      </p:cBhvr>
                                    </p:animEffect>
                                  </p:childTnLst>
                                </p:cTn>
                              </p:par>
                            </p:childTnLst>
                          </p:cTn>
                        </p:par>
                        <p:par>
                          <p:cTn id="27" fill="hold">
                            <p:stCondLst>
                              <p:cond delay="2500"/>
                            </p:stCondLst>
                            <p:childTnLst>
                              <p:par>
                                <p:cTn id="28" presetID="25" presetClass="entr" presetSubtype="0" fill="hold"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decel="50000" fill="hold">
                                          <p:stCondLst>
                                            <p:cond delay="0"/>
                                          </p:stCondLst>
                                        </p:cTn>
                                        <p:tgtEl>
                                          <p:spTgt spid="19"/>
                                        </p:tgtEl>
                                        <p:attrNameLst>
                                          <p:attrName>style.rotation</p:attrName>
                                        </p:attrNameLst>
                                      </p:cBhvr>
                                      <p:tavLst>
                                        <p:tav tm="0">
                                          <p:val>
                                            <p:fltVal val="-90"/>
                                          </p:val>
                                        </p:tav>
                                        <p:tav tm="100000">
                                          <p:val>
                                            <p:fltVal val="0"/>
                                          </p:val>
                                        </p:tav>
                                      </p:tavLst>
                                    </p:anim>
                                    <p:anim calcmode="lin" valueType="num">
                                      <p:cBhvr>
                                        <p:cTn id="31" dur="500" decel="50000" fill="hold">
                                          <p:stCondLst>
                                            <p:cond delay="0"/>
                                          </p:stCondLst>
                                        </p:cTn>
                                        <p:tgtEl>
                                          <p:spTgt spid="19"/>
                                        </p:tgtEl>
                                        <p:attrNameLst>
                                          <p:attrName>ppt_w</p:attrName>
                                        </p:attrNameLst>
                                      </p:cBhvr>
                                      <p:tavLst>
                                        <p:tav tm="0">
                                          <p:val>
                                            <p:strVal val="#ppt_w"/>
                                          </p:val>
                                        </p:tav>
                                        <p:tav tm="100000">
                                          <p:val>
                                            <p:strVal val="#ppt_w*.05"/>
                                          </p:val>
                                        </p:tav>
                                      </p:tavLst>
                                    </p:anim>
                                    <p:anim calcmode="lin" valueType="num">
                                      <p:cBhvr>
                                        <p:cTn id="32" dur="500" accel="50000" fill="hold">
                                          <p:stCondLst>
                                            <p:cond delay="500"/>
                                          </p:stCondLst>
                                        </p:cTn>
                                        <p:tgtEl>
                                          <p:spTgt spid="19"/>
                                        </p:tgtEl>
                                        <p:attrNameLst>
                                          <p:attrName>ppt_w</p:attrName>
                                        </p:attrNameLst>
                                      </p:cBhvr>
                                      <p:tavLst>
                                        <p:tav tm="0">
                                          <p:val>
                                            <p:strVal val="#ppt_w*.05"/>
                                          </p:val>
                                        </p:tav>
                                        <p:tav tm="100000">
                                          <p:val>
                                            <p:strVal val="#ppt_w"/>
                                          </p:val>
                                        </p:tav>
                                      </p:tavLst>
                                    </p:anim>
                                    <p:anim calcmode="lin" valueType="num">
                                      <p:cBhvr>
                                        <p:cTn id="33" dur="1000" fill="hold"/>
                                        <p:tgtEl>
                                          <p:spTgt spid="19"/>
                                        </p:tgtEl>
                                        <p:attrNameLst>
                                          <p:attrName>ppt_h</p:attrName>
                                        </p:attrNameLst>
                                      </p:cBhvr>
                                      <p:tavLst>
                                        <p:tav tm="0">
                                          <p:val>
                                            <p:strVal val="#ppt_h"/>
                                          </p:val>
                                        </p:tav>
                                        <p:tav tm="100000">
                                          <p:val>
                                            <p:strVal val="#ppt_h"/>
                                          </p:val>
                                        </p:tav>
                                      </p:tavLst>
                                    </p:anim>
                                    <p:anim calcmode="lin" valueType="num">
                                      <p:cBhvr>
                                        <p:cTn id="34" dur="500" decel="50000" fill="hold">
                                          <p:stCondLst>
                                            <p:cond delay="0"/>
                                          </p:stCondLst>
                                        </p:cTn>
                                        <p:tgtEl>
                                          <p:spTgt spid="19"/>
                                        </p:tgtEl>
                                        <p:attrNameLst>
                                          <p:attrName>ppt_x</p:attrName>
                                        </p:attrNameLst>
                                      </p:cBhvr>
                                      <p:tavLst>
                                        <p:tav tm="0">
                                          <p:val>
                                            <p:strVal val="#ppt_x+.4"/>
                                          </p:val>
                                        </p:tav>
                                        <p:tav tm="100000">
                                          <p:val>
                                            <p:strVal val="#ppt_x"/>
                                          </p:val>
                                        </p:tav>
                                      </p:tavLst>
                                    </p:anim>
                                    <p:anim calcmode="lin" valueType="num">
                                      <p:cBhvr>
                                        <p:cTn id="35" dur="500" decel="50000" fill="hold">
                                          <p:stCondLst>
                                            <p:cond delay="0"/>
                                          </p:stCondLst>
                                        </p:cTn>
                                        <p:tgtEl>
                                          <p:spTgt spid="19"/>
                                        </p:tgtEl>
                                        <p:attrNameLst>
                                          <p:attrName>ppt_y</p:attrName>
                                        </p:attrNameLst>
                                      </p:cBhvr>
                                      <p:tavLst>
                                        <p:tav tm="0">
                                          <p:val>
                                            <p:strVal val="#ppt_y-.2"/>
                                          </p:val>
                                        </p:tav>
                                        <p:tav tm="100000">
                                          <p:val>
                                            <p:strVal val="#ppt_y+.1"/>
                                          </p:val>
                                        </p:tav>
                                      </p:tavLst>
                                    </p:anim>
                                    <p:anim calcmode="lin" valueType="num">
                                      <p:cBhvr>
                                        <p:cTn id="36" dur="500" accel="50000" fill="hold">
                                          <p:stCondLst>
                                            <p:cond delay="500"/>
                                          </p:stCondLst>
                                        </p:cTn>
                                        <p:tgtEl>
                                          <p:spTgt spid="19"/>
                                        </p:tgtEl>
                                        <p:attrNameLst>
                                          <p:attrName>ppt_y</p:attrName>
                                        </p:attrNameLst>
                                      </p:cBhvr>
                                      <p:tavLst>
                                        <p:tav tm="0">
                                          <p:val>
                                            <p:strVal val="#ppt_y+.1"/>
                                          </p:val>
                                        </p:tav>
                                        <p:tav tm="100000">
                                          <p:val>
                                            <p:strVal val="#ppt_y"/>
                                          </p:val>
                                        </p:tav>
                                      </p:tavLst>
                                    </p:anim>
                                    <p:animEffect transition="in" filter="fade">
                                      <p:cBhvr>
                                        <p:cTn id="37" dur="1000" decel="50000">
                                          <p:stCondLst>
                                            <p:cond delay="0"/>
                                          </p:stCondLst>
                                        </p:cTn>
                                        <p:tgtEl>
                                          <p:spTgt spid="19"/>
                                        </p:tgtEl>
                                      </p:cBhvr>
                                    </p:animEffect>
                                  </p:childTnLst>
                                </p:cTn>
                              </p:par>
                            </p:childTnLst>
                          </p:cTn>
                        </p:par>
                        <p:par>
                          <p:cTn id="38" fill="hold">
                            <p:stCondLst>
                              <p:cond delay="3500"/>
                            </p:stCondLst>
                            <p:childTnLst>
                              <p:par>
                                <p:cTn id="39" presetID="25" presetClass="entr" presetSubtype="0" fill="hold" nodeType="after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p:cTn id="41" dur="500" decel="50000" fill="hold">
                                          <p:stCondLst>
                                            <p:cond delay="0"/>
                                          </p:stCondLst>
                                        </p:cTn>
                                        <p:tgtEl>
                                          <p:spTgt spid="20"/>
                                        </p:tgtEl>
                                        <p:attrNameLst>
                                          <p:attrName>style.rotation</p:attrName>
                                        </p:attrNameLst>
                                      </p:cBhvr>
                                      <p:tavLst>
                                        <p:tav tm="0">
                                          <p:val>
                                            <p:fltVal val="-90"/>
                                          </p:val>
                                        </p:tav>
                                        <p:tav tm="100000">
                                          <p:val>
                                            <p:fltVal val="0"/>
                                          </p:val>
                                        </p:tav>
                                      </p:tavLst>
                                    </p:anim>
                                    <p:anim calcmode="lin" valueType="num">
                                      <p:cBhvr>
                                        <p:cTn id="42" dur="500" decel="50000" fill="hold">
                                          <p:stCondLst>
                                            <p:cond delay="0"/>
                                          </p:stCondLst>
                                        </p:cTn>
                                        <p:tgtEl>
                                          <p:spTgt spid="20"/>
                                        </p:tgtEl>
                                        <p:attrNameLst>
                                          <p:attrName>ppt_w</p:attrName>
                                        </p:attrNameLst>
                                      </p:cBhvr>
                                      <p:tavLst>
                                        <p:tav tm="0">
                                          <p:val>
                                            <p:strVal val="#ppt_w"/>
                                          </p:val>
                                        </p:tav>
                                        <p:tav tm="100000">
                                          <p:val>
                                            <p:strVal val="#ppt_w*.05"/>
                                          </p:val>
                                        </p:tav>
                                      </p:tavLst>
                                    </p:anim>
                                    <p:anim calcmode="lin" valueType="num">
                                      <p:cBhvr>
                                        <p:cTn id="43" dur="500" accel="50000" fill="hold">
                                          <p:stCondLst>
                                            <p:cond delay="500"/>
                                          </p:stCondLst>
                                        </p:cTn>
                                        <p:tgtEl>
                                          <p:spTgt spid="20"/>
                                        </p:tgtEl>
                                        <p:attrNameLst>
                                          <p:attrName>ppt_w</p:attrName>
                                        </p:attrNameLst>
                                      </p:cBhvr>
                                      <p:tavLst>
                                        <p:tav tm="0">
                                          <p:val>
                                            <p:strVal val="#ppt_w*.05"/>
                                          </p:val>
                                        </p:tav>
                                        <p:tav tm="100000">
                                          <p:val>
                                            <p:strVal val="#ppt_w"/>
                                          </p:val>
                                        </p:tav>
                                      </p:tavLst>
                                    </p:anim>
                                    <p:anim calcmode="lin" valueType="num">
                                      <p:cBhvr>
                                        <p:cTn id="44" dur="1000" fill="hold"/>
                                        <p:tgtEl>
                                          <p:spTgt spid="20"/>
                                        </p:tgtEl>
                                        <p:attrNameLst>
                                          <p:attrName>ppt_h</p:attrName>
                                        </p:attrNameLst>
                                      </p:cBhvr>
                                      <p:tavLst>
                                        <p:tav tm="0">
                                          <p:val>
                                            <p:strVal val="#ppt_h"/>
                                          </p:val>
                                        </p:tav>
                                        <p:tav tm="100000">
                                          <p:val>
                                            <p:strVal val="#ppt_h"/>
                                          </p:val>
                                        </p:tav>
                                      </p:tavLst>
                                    </p:anim>
                                    <p:anim calcmode="lin" valueType="num">
                                      <p:cBhvr>
                                        <p:cTn id="45" dur="500" decel="50000" fill="hold">
                                          <p:stCondLst>
                                            <p:cond delay="0"/>
                                          </p:stCondLst>
                                        </p:cTn>
                                        <p:tgtEl>
                                          <p:spTgt spid="20"/>
                                        </p:tgtEl>
                                        <p:attrNameLst>
                                          <p:attrName>ppt_x</p:attrName>
                                        </p:attrNameLst>
                                      </p:cBhvr>
                                      <p:tavLst>
                                        <p:tav tm="0">
                                          <p:val>
                                            <p:strVal val="#ppt_x+.4"/>
                                          </p:val>
                                        </p:tav>
                                        <p:tav tm="100000">
                                          <p:val>
                                            <p:strVal val="#ppt_x"/>
                                          </p:val>
                                        </p:tav>
                                      </p:tavLst>
                                    </p:anim>
                                    <p:anim calcmode="lin" valueType="num">
                                      <p:cBhvr>
                                        <p:cTn id="46" dur="500" decel="50000" fill="hold">
                                          <p:stCondLst>
                                            <p:cond delay="0"/>
                                          </p:stCondLst>
                                        </p:cTn>
                                        <p:tgtEl>
                                          <p:spTgt spid="20"/>
                                        </p:tgtEl>
                                        <p:attrNameLst>
                                          <p:attrName>ppt_y</p:attrName>
                                        </p:attrNameLst>
                                      </p:cBhvr>
                                      <p:tavLst>
                                        <p:tav tm="0">
                                          <p:val>
                                            <p:strVal val="#ppt_y-.2"/>
                                          </p:val>
                                        </p:tav>
                                        <p:tav tm="100000">
                                          <p:val>
                                            <p:strVal val="#ppt_y+.1"/>
                                          </p:val>
                                        </p:tav>
                                      </p:tavLst>
                                    </p:anim>
                                    <p:anim calcmode="lin" valueType="num">
                                      <p:cBhvr>
                                        <p:cTn id="47" dur="500" accel="50000" fill="hold">
                                          <p:stCondLst>
                                            <p:cond delay="500"/>
                                          </p:stCondLst>
                                        </p:cTn>
                                        <p:tgtEl>
                                          <p:spTgt spid="20"/>
                                        </p:tgtEl>
                                        <p:attrNameLst>
                                          <p:attrName>ppt_y</p:attrName>
                                        </p:attrNameLst>
                                      </p:cBhvr>
                                      <p:tavLst>
                                        <p:tav tm="0">
                                          <p:val>
                                            <p:strVal val="#ppt_y+.1"/>
                                          </p:val>
                                        </p:tav>
                                        <p:tav tm="100000">
                                          <p:val>
                                            <p:strVal val="#ppt_y"/>
                                          </p:val>
                                        </p:tav>
                                      </p:tavLst>
                                    </p:anim>
                                    <p:animEffect transition="in" filter="fade">
                                      <p:cBhvr>
                                        <p:cTn id="48" dur="1000" decel="50000">
                                          <p:stCondLst>
                                            <p:cond delay="0"/>
                                          </p:stCondLst>
                                        </p:cTn>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39067"/>
          <a:stretch>
            <a:fillRect/>
          </a:stretch>
        </p:blipFill>
        <p:spPr>
          <a:xfrm>
            <a:off x="0" y="2038350"/>
            <a:ext cx="5994399" cy="2578100"/>
          </a:xfrm>
          <a:prstGeom prst="rect">
            <a:avLst/>
          </a:prstGeom>
        </p:spPr>
      </p:pic>
      <p:sp>
        <p:nvSpPr>
          <p:cNvPr id="3" name="矩形 2"/>
          <p:cNvSpPr/>
          <p:nvPr/>
        </p:nvSpPr>
        <p:spPr>
          <a:xfrm>
            <a:off x="6316981" y="2925470"/>
            <a:ext cx="4325619" cy="646331"/>
          </a:xfrm>
          <a:prstGeom prst="rect">
            <a:avLst/>
          </a:prstGeom>
        </p:spPr>
        <p:txBody>
          <a:bodyPr wrap="square">
            <a:spAutoFit/>
            <a:scene3d>
              <a:camera prst="orthographicFront"/>
              <a:lightRig rig="threePt" dir="t"/>
            </a:scene3d>
            <a:sp3d contourW="12700"/>
          </a:bodyPr>
          <a:lstStyle/>
          <a:p>
            <a:r>
              <a:rPr lang="zh-CN" altLang="en-US" sz="3600" b="1" dirty="0">
                <a:latin typeface="+mj-ea"/>
              </a:rPr>
              <a:t>项目展示</a:t>
            </a:r>
          </a:p>
        </p:txBody>
      </p:sp>
      <p:sp>
        <p:nvSpPr>
          <p:cNvPr id="4" name="文本框 3"/>
          <p:cNvSpPr txBox="1"/>
          <p:nvPr/>
        </p:nvSpPr>
        <p:spPr>
          <a:xfrm>
            <a:off x="6316981" y="3666250"/>
            <a:ext cx="3589019" cy="400110"/>
          </a:xfrm>
          <a:prstGeom prst="rect">
            <a:avLst/>
          </a:prstGeom>
          <a:noFill/>
        </p:spPr>
        <p:txBody>
          <a:bodyPr wrap="square" rtlCol="0">
            <a:spAutoFit/>
            <a:scene3d>
              <a:camera prst="orthographicFront"/>
              <a:lightRig rig="threePt" dir="t"/>
            </a:scene3d>
            <a:sp3d contourW="12700"/>
          </a:bodyPr>
          <a:lstStyle/>
          <a:p>
            <a:pPr lvl="0">
              <a:defRPr/>
            </a:pPr>
            <a:r>
              <a:rPr lang="en-US" altLang="zh-CN" sz="2000" dirty="0">
                <a:solidFill>
                  <a:schemeClr val="tx1">
                    <a:lumMod val="65000"/>
                    <a:lumOff val="35000"/>
                  </a:schemeClr>
                </a:solidFill>
                <a:latin typeface="迷你简准圆" pitchFamily="65" charset="-122"/>
                <a:ea typeface="迷你简准圆" pitchFamily="65" charset="-122"/>
              </a:rPr>
              <a:t>Project display</a:t>
            </a:r>
            <a:endParaRPr lang="zh-CN" altLang="en-US" sz="2000" dirty="0">
              <a:solidFill>
                <a:schemeClr val="tx1">
                  <a:lumMod val="65000"/>
                  <a:lumOff val="35000"/>
                </a:schemeClr>
              </a:solidFill>
              <a:latin typeface="迷你简准圆" pitchFamily="65" charset="-122"/>
              <a:ea typeface="迷你简准圆" pitchFamily="65" charset="-122"/>
            </a:endParaRPr>
          </a:p>
        </p:txBody>
      </p:sp>
      <p:sp>
        <p:nvSpPr>
          <p:cNvPr id="5" name="矩形 4"/>
          <p:cNvSpPr/>
          <p:nvPr/>
        </p:nvSpPr>
        <p:spPr>
          <a:xfrm>
            <a:off x="6316981" y="2217967"/>
            <a:ext cx="4325619" cy="763094"/>
          </a:xfrm>
          <a:prstGeom prst="rect">
            <a:avLst/>
          </a:prstGeom>
        </p:spPr>
        <p:txBody>
          <a:bodyPr wrap="square">
            <a:spAutoFit/>
            <a:scene3d>
              <a:camera prst="orthographicFront"/>
              <a:lightRig rig="threePt" dir="t"/>
            </a:scene3d>
            <a:sp3d contourW="12700"/>
          </a:bodyPr>
          <a:lstStyle/>
          <a:p>
            <a:pPr>
              <a:lnSpc>
                <a:spcPct val="120000"/>
              </a:lnSpc>
            </a:pPr>
            <a:r>
              <a:rPr lang="en-US" altLang="zh-CN" sz="4000" b="1" dirty="0">
                <a:solidFill>
                  <a:schemeClr val="tx1">
                    <a:lumMod val="75000"/>
                    <a:lumOff val="25000"/>
                  </a:schemeClr>
                </a:solidFill>
                <a:ea typeface="+mj-ea"/>
              </a:rPr>
              <a:t>PART 06</a:t>
            </a:r>
            <a:endParaRPr lang="zh-CN" altLang="en-US" sz="4000" b="1" dirty="0">
              <a:solidFill>
                <a:schemeClr val="tx1">
                  <a:lumMod val="75000"/>
                  <a:lumOff val="25000"/>
                </a:schemeClr>
              </a:solidFill>
              <a:ea typeface="+mj-ea"/>
            </a:endParaRPr>
          </a:p>
        </p:txBody>
      </p:sp>
    </p:spTree>
    <p:extLst>
      <p:ext uri="{BB962C8B-B14F-4D97-AF65-F5344CB8AC3E}">
        <p14:creationId xmlns:p14="http://schemas.microsoft.com/office/powerpoint/2010/main" val="415908680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1+#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209142" y="254523"/>
            <a:ext cx="3773716" cy="891582"/>
            <a:chOff x="4209142" y="254523"/>
            <a:chExt cx="3773716" cy="891582"/>
          </a:xfrm>
        </p:grpSpPr>
        <p:pic>
          <p:nvPicPr>
            <p:cNvPr id="6" name="图片 5"/>
            <p:cNvPicPr>
              <a:picLocks noChangeAspect="1"/>
            </p:cNvPicPr>
            <p:nvPr/>
          </p:nvPicPr>
          <p:blipFill>
            <a:blip r:embed="rId3"/>
            <a:stretch>
              <a:fillRect/>
            </a:stretch>
          </p:blipFill>
          <p:spPr>
            <a:xfrm>
              <a:off x="4209142" y="254523"/>
              <a:ext cx="3773716" cy="891582"/>
            </a:xfrm>
            <a:prstGeom prst="rect">
              <a:avLst/>
            </a:prstGeom>
          </p:spPr>
        </p:pic>
        <p:sp>
          <p:nvSpPr>
            <p:cNvPr id="7" name="文本框 6"/>
            <p:cNvSpPr txBox="1"/>
            <p:nvPr/>
          </p:nvSpPr>
          <p:spPr>
            <a:xfrm>
              <a:off x="5669992" y="330723"/>
              <a:ext cx="902812"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注册</a:t>
              </a:r>
            </a:p>
          </p:txBody>
        </p:sp>
      </p:grpSp>
      <p:pic>
        <p:nvPicPr>
          <p:cNvPr id="21" name="图片 20">
            <a:extLst>
              <a:ext uri="{FF2B5EF4-FFF2-40B4-BE49-F238E27FC236}">
                <a16:creationId xmlns:a16="http://schemas.microsoft.com/office/drawing/2014/main" id="{639287B7-0055-45E5-A407-C45571AB58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2305"/>
            <a:ext cx="12192000" cy="5635694"/>
          </a:xfrm>
          <a:prstGeom prst="rect">
            <a:avLst/>
          </a:prstGeom>
        </p:spPr>
      </p:pic>
    </p:spTree>
    <p:extLst>
      <p:ext uri="{BB962C8B-B14F-4D97-AF65-F5344CB8AC3E}">
        <p14:creationId xmlns:p14="http://schemas.microsoft.com/office/powerpoint/2010/main" val="343757846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209142" y="254523"/>
            <a:ext cx="3773716" cy="891582"/>
            <a:chOff x="4209142" y="254523"/>
            <a:chExt cx="3773716" cy="891582"/>
          </a:xfrm>
        </p:grpSpPr>
        <p:pic>
          <p:nvPicPr>
            <p:cNvPr id="6" name="图片 5"/>
            <p:cNvPicPr>
              <a:picLocks noChangeAspect="1"/>
            </p:cNvPicPr>
            <p:nvPr/>
          </p:nvPicPr>
          <p:blipFill>
            <a:blip r:embed="rId3"/>
            <a:stretch>
              <a:fillRect/>
            </a:stretch>
          </p:blipFill>
          <p:spPr>
            <a:xfrm>
              <a:off x="4209142" y="254523"/>
              <a:ext cx="3773716" cy="891582"/>
            </a:xfrm>
            <a:prstGeom prst="rect">
              <a:avLst/>
            </a:prstGeom>
          </p:spPr>
        </p:pic>
        <p:sp>
          <p:nvSpPr>
            <p:cNvPr id="7" name="文本框 6"/>
            <p:cNvSpPr txBox="1"/>
            <p:nvPr/>
          </p:nvSpPr>
          <p:spPr>
            <a:xfrm>
              <a:off x="4951848" y="330723"/>
              <a:ext cx="2339103"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标题文字添加</a:t>
              </a:r>
            </a:p>
          </p:txBody>
        </p:sp>
      </p:grpSp>
      <p:pic>
        <p:nvPicPr>
          <p:cNvPr id="21" name="图片 20">
            <a:extLst>
              <a:ext uri="{FF2B5EF4-FFF2-40B4-BE49-F238E27FC236}">
                <a16:creationId xmlns:a16="http://schemas.microsoft.com/office/drawing/2014/main" id="{7CC86132-53A4-4226-808D-2EE8287B3F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2305"/>
            <a:ext cx="12192000" cy="5635694"/>
          </a:xfrm>
          <a:prstGeom prst="rect">
            <a:avLst/>
          </a:prstGeom>
        </p:spPr>
      </p:pic>
    </p:spTree>
    <p:extLst>
      <p:ext uri="{BB962C8B-B14F-4D97-AF65-F5344CB8AC3E}">
        <p14:creationId xmlns:p14="http://schemas.microsoft.com/office/powerpoint/2010/main" val="65295956"/>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209142" y="254523"/>
            <a:ext cx="3773716" cy="891582"/>
            <a:chOff x="4209142" y="254523"/>
            <a:chExt cx="3773716" cy="891582"/>
          </a:xfrm>
        </p:grpSpPr>
        <p:pic>
          <p:nvPicPr>
            <p:cNvPr id="6" name="图片 5"/>
            <p:cNvPicPr>
              <a:picLocks noChangeAspect="1"/>
            </p:cNvPicPr>
            <p:nvPr/>
          </p:nvPicPr>
          <p:blipFill>
            <a:blip r:embed="rId3"/>
            <a:stretch>
              <a:fillRect/>
            </a:stretch>
          </p:blipFill>
          <p:spPr>
            <a:xfrm>
              <a:off x="4209142" y="254523"/>
              <a:ext cx="3773716" cy="891582"/>
            </a:xfrm>
            <a:prstGeom prst="rect">
              <a:avLst/>
            </a:prstGeom>
          </p:spPr>
        </p:pic>
        <p:sp>
          <p:nvSpPr>
            <p:cNvPr id="7" name="文本框 6"/>
            <p:cNvSpPr txBox="1"/>
            <p:nvPr/>
          </p:nvSpPr>
          <p:spPr>
            <a:xfrm>
              <a:off x="5310921"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用户管理</a:t>
              </a:r>
            </a:p>
          </p:txBody>
        </p:sp>
      </p:grpSp>
      <p:pic>
        <p:nvPicPr>
          <p:cNvPr id="21" name="图片 20">
            <a:extLst>
              <a:ext uri="{FF2B5EF4-FFF2-40B4-BE49-F238E27FC236}">
                <a16:creationId xmlns:a16="http://schemas.microsoft.com/office/drawing/2014/main" id="{807238B3-BDDC-4A9C-B772-80A1FC9A74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2304"/>
            <a:ext cx="12192000" cy="5635695"/>
          </a:xfrm>
          <a:prstGeom prst="rect">
            <a:avLst/>
          </a:prstGeom>
        </p:spPr>
      </p:pic>
    </p:spTree>
    <p:extLst>
      <p:ext uri="{BB962C8B-B14F-4D97-AF65-F5344CB8AC3E}">
        <p14:creationId xmlns:p14="http://schemas.microsoft.com/office/powerpoint/2010/main" val="253881105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209142" y="254523"/>
            <a:ext cx="3773716" cy="891582"/>
            <a:chOff x="4209142" y="254523"/>
            <a:chExt cx="3773716" cy="891582"/>
          </a:xfrm>
        </p:grpSpPr>
        <p:pic>
          <p:nvPicPr>
            <p:cNvPr id="6" name="图片 5"/>
            <p:cNvPicPr>
              <a:picLocks noChangeAspect="1"/>
            </p:cNvPicPr>
            <p:nvPr/>
          </p:nvPicPr>
          <p:blipFill>
            <a:blip r:embed="rId3"/>
            <a:stretch>
              <a:fillRect/>
            </a:stretch>
          </p:blipFill>
          <p:spPr>
            <a:xfrm>
              <a:off x="4209142" y="254523"/>
              <a:ext cx="3773716" cy="891582"/>
            </a:xfrm>
            <a:prstGeom prst="rect">
              <a:avLst/>
            </a:prstGeom>
          </p:spPr>
        </p:pic>
        <p:sp>
          <p:nvSpPr>
            <p:cNvPr id="7" name="文本框 6"/>
            <p:cNvSpPr txBox="1"/>
            <p:nvPr/>
          </p:nvSpPr>
          <p:spPr>
            <a:xfrm>
              <a:off x="5310919"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选择界面</a:t>
              </a:r>
            </a:p>
          </p:txBody>
        </p:sp>
      </p:grpSp>
      <p:pic>
        <p:nvPicPr>
          <p:cNvPr id="21" name="图片 20">
            <a:extLst>
              <a:ext uri="{FF2B5EF4-FFF2-40B4-BE49-F238E27FC236}">
                <a16:creationId xmlns:a16="http://schemas.microsoft.com/office/drawing/2014/main" id="{FEF5AE54-CEA3-45BE-90B1-6B4ED2C633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2304"/>
            <a:ext cx="12192000" cy="5635695"/>
          </a:xfrm>
          <a:prstGeom prst="rect">
            <a:avLst/>
          </a:prstGeom>
        </p:spPr>
      </p:pic>
    </p:spTree>
    <p:extLst>
      <p:ext uri="{BB962C8B-B14F-4D97-AF65-F5344CB8AC3E}">
        <p14:creationId xmlns:p14="http://schemas.microsoft.com/office/powerpoint/2010/main" val="61088122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209142" y="254523"/>
            <a:ext cx="3773716" cy="891582"/>
            <a:chOff x="4209142" y="254523"/>
            <a:chExt cx="3773716" cy="891582"/>
          </a:xfrm>
        </p:grpSpPr>
        <p:pic>
          <p:nvPicPr>
            <p:cNvPr id="6" name="图片 5"/>
            <p:cNvPicPr>
              <a:picLocks noChangeAspect="1"/>
            </p:cNvPicPr>
            <p:nvPr/>
          </p:nvPicPr>
          <p:blipFill>
            <a:blip r:embed="rId3"/>
            <a:stretch>
              <a:fillRect/>
            </a:stretch>
          </p:blipFill>
          <p:spPr>
            <a:xfrm>
              <a:off x="4209142" y="254523"/>
              <a:ext cx="3773716" cy="891582"/>
            </a:xfrm>
            <a:prstGeom prst="rect">
              <a:avLst/>
            </a:prstGeom>
          </p:spPr>
        </p:pic>
        <p:sp>
          <p:nvSpPr>
            <p:cNvPr id="7" name="文本框 6"/>
            <p:cNvSpPr txBox="1"/>
            <p:nvPr/>
          </p:nvSpPr>
          <p:spPr>
            <a:xfrm>
              <a:off x="5310919"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气温预测</a:t>
              </a:r>
            </a:p>
          </p:txBody>
        </p:sp>
      </p:grpSp>
      <p:pic>
        <p:nvPicPr>
          <p:cNvPr id="21" name="图片 20">
            <a:extLst>
              <a:ext uri="{FF2B5EF4-FFF2-40B4-BE49-F238E27FC236}">
                <a16:creationId xmlns:a16="http://schemas.microsoft.com/office/drawing/2014/main" id="{03FA8E96-4FA5-4812-8688-D02ED80AF2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2304"/>
            <a:ext cx="12192000" cy="5635695"/>
          </a:xfrm>
          <a:prstGeom prst="rect">
            <a:avLst/>
          </a:prstGeom>
        </p:spPr>
      </p:pic>
    </p:spTree>
    <p:extLst>
      <p:ext uri="{BB962C8B-B14F-4D97-AF65-F5344CB8AC3E}">
        <p14:creationId xmlns:p14="http://schemas.microsoft.com/office/powerpoint/2010/main" val="204969570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noEditPoints="1"/>
          </p:cNvSpPr>
          <p:nvPr/>
        </p:nvSpPr>
        <p:spPr bwMode="auto">
          <a:xfrm>
            <a:off x="2368203" y="1258631"/>
            <a:ext cx="559528" cy="531170"/>
          </a:xfrm>
          <a:custGeom>
            <a:avLst/>
            <a:gdLst>
              <a:gd name="T0" fmla="*/ 168 w 214"/>
              <a:gd name="T1" fmla="*/ 88 h 203"/>
              <a:gd name="T2" fmla="*/ 185 w 214"/>
              <a:gd name="T3" fmla="*/ 29 h 203"/>
              <a:gd name="T4" fmla="*/ 122 w 214"/>
              <a:gd name="T5" fmla="*/ 52 h 203"/>
              <a:gd name="T6" fmla="*/ 65 w 214"/>
              <a:gd name="T7" fmla="*/ 6 h 203"/>
              <a:gd name="T8" fmla="*/ 7 w 214"/>
              <a:gd name="T9" fmla="*/ 67 h 203"/>
              <a:gd name="T10" fmla="*/ 28 w 214"/>
              <a:gd name="T11" fmla="*/ 100 h 203"/>
              <a:gd name="T12" fmla="*/ 29 w 214"/>
              <a:gd name="T13" fmla="*/ 183 h 203"/>
              <a:gd name="T14" fmla="*/ 95 w 214"/>
              <a:gd name="T15" fmla="*/ 154 h 203"/>
              <a:gd name="T16" fmla="*/ 121 w 214"/>
              <a:gd name="T17" fmla="*/ 197 h 203"/>
              <a:gd name="T18" fmla="*/ 208 w 214"/>
              <a:gd name="T19" fmla="*/ 149 h 203"/>
              <a:gd name="T20" fmla="*/ 171 w 214"/>
              <a:gd name="T21" fmla="*/ 59 h 203"/>
              <a:gd name="T22" fmla="*/ 179 w 214"/>
              <a:gd name="T23" fmla="*/ 41 h 203"/>
              <a:gd name="T24" fmla="*/ 144 w 214"/>
              <a:gd name="T25" fmla="*/ 54 h 203"/>
              <a:gd name="T26" fmla="*/ 169 w 214"/>
              <a:gd name="T27" fmla="*/ 64 h 203"/>
              <a:gd name="T28" fmla="*/ 143 w 214"/>
              <a:gd name="T29" fmla="*/ 54 h 203"/>
              <a:gd name="T30" fmla="*/ 138 w 214"/>
              <a:gd name="T31" fmla="*/ 56 h 203"/>
              <a:gd name="T32" fmla="*/ 158 w 214"/>
              <a:gd name="T33" fmla="*/ 86 h 203"/>
              <a:gd name="T34" fmla="*/ 125 w 214"/>
              <a:gd name="T35" fmla="*/ 61 h 203"/>
              <a:gd name="T36" fmla="*/ 45 w 214"/>
              <a:gd name="T37" fmla="*/ 173 h 203"/>
              <a:gd name="T38" fmla="*/ 59 w 214"/>
              <a:gd name="T39" fmla="*/ 164 h 203"/>
              <a:gd name="T40" fmla="*/ 45 w 214"/>
              <a:gd name="T41" fmla="*/ 173 h 203"/>
              <a:gd name="T42" fmla="*/ 61 w 214"/>
              <a:gd name="T43" fmla="*/ 162 h 203"/>
              <a:gd name="T44" fmla="*/ 59 w 214"/>
              <a:gd name="T45" fmla="*/ 148 h 203"/>
              <a:gd name="T46" fmla="*/ 70 w 214"/>
              <a:gd name="T47" fmla="*/ 158 h 203"/>
              <a:gd name="T48" fmla="*/ 74 w 214"/>
              <a:gd name="T49" fmla="*/ 156 h 203"/>
              <a:gd name="T50" fmla="*/ 60 w 214"/>
              <a:gd name="T51" fmla="*/ 145 h 203"/>
              <a:gd name="T52" fmla="*/ 84 w 214"/>
              <a:gd name="T53" fmla="*/ 149 h 203"/>
              <a:gd name="T54" fmla="*/ 95 w 214"/>
              <a:gd name="T55" fmla="*/ 142 h 203"/>
              <a:gd name="T56" fmla="*/ 67 w 214"/>
              <a:gd name="T57" fmla="*/ 133 h 203"/>
              <a:gd name="T58" fmla="*/ 69 w 214"/>
              <a:gd name="T59" fmla="*/ 121 h 203"/>
              <a:gd name="T60" fmla="*/ 21 w 214"/>
              <a:gd name="T61" fmla="*/ 76 h 203"/>
              <a:gd name="T62" fmla="*/ 95 w 214"/>
              <a:gd name="T63" fmla="*/ 142 h 203"/>
              <a:gd name="T64" fmla="*/ 103 w 214"/>
              <a:gd name="T65" fmla="*/ 146 h 203"/>
              <a:gd name="T66" fmla="*/ 116 w 214"/>
              <a:gd name="T67" fmla="*/ 182 h 203"/>
              <a:gd name="T68" fmla="*/ 27 w 214"/>
              <a:gd name="T69" fmla="*/ 77 h 203"/>
              <a:gd name="T70" fmla="*/ 39 w 214"/>
              <a:gd name="T71" fmla="*/ 79 h 203"/>
              <a:gd name="T72" fmla="*/ 124 w 214"/>
              <a:gd name="T73" fmla="*/ 157 h 203"/>
              <a:gd name="T74" fmla="*/ 48 w 214"/>
              <a:gd name="T75" fmla="*/ 81 h 203"/>
              <a:gd name="T76" fmla="*/ 71 w 214"/>
              <a:gd name="T77" fmla="*/ 84 h 203"/>
              <a:gd name="T78" fmla="*/ 127 w 214"/>
              <a:gd name="T79" fmla="*/ 144 h 203"/>
              <a:gd name="T80" fmla="*/ 133 w 214"/>
              <a:gd name="T81" fmla="*/ 129 h 203"/>
              <a:gd name="T82" fmla="*/ 72 w 214"/>
              <a:gd name="T83" fmla="*/ 77 h 203"/>
              <a:gd name="T84" fmla="*/ 117 w 214"/>
              <a:gd name="T85" fmla="*/ 103 h 203"/>
              <a:gd name="T86" fmla="*/ 138 w 214"/>
              <a:gd name="T87" fmla="*/ 128 h 203"/>
              <a:gd name="T88" fmla="*/ 167 w 214"/>
              <a:gd name="T89" fmla="*/ 133 h 203"/>
              <a:gd name="T90" fmla="*/ 72 w 214"/>
              <a:gd name="T91" fmla="*/ 60 h 203"/>
              <a:gd name="T92" fmla="*/ 178 w 214"/>
              <a:gd name="T93" fmla="*/ 137 h 203"/>
              <a:gd name="T94" fmla="*/ 188 w 214"/>
              <a:gd name="T95" fmla="*/ 138 h 203"/>
              <a:gd name="T96" fmla="*/ 73 w 214"/>
              <a:gd name="T97" fmla="*/ 16 h 203"/>
              <a:gd name="T98" fmla="*/ 116 w 214"/>
              <a:gd name="T99" fmla="*/ 62 h 203"/>
              <a:gd name="T100" fmla="*/ 141 w 214"/>
              <a:gd name="T101" fmla="*/ 81 h 203"/>
              <a:gd name="T102" fmla="*/ 154 w 214"/>
              <a:gd name="T103" fmla="*/ 94 h 203"/>
              <a:gd name="T104" fmla="*/ 194 w 214"/>
              <a:gd name="T105" fmla="*/ 13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4" h="203">
                <a:moveTo>
                  <a:pt x="210" y="140"/>
                </a:moveTo>
                <a:cubicBezTo>
                  <a:pt x="196" y="129"/>
                  <a:pt x="162" y="108"/>
                  <a:pt x="168" y="88"/>
                </a:cubicBezTo>
                <a:cubicBezTo>
                  <a:pt x="174" y="70"/>
                  <a:pt x="185" y="53"/>
                  <a:pt x="191" y="35"/>
                </a:cubicBezTo>
                <a:cubicBezTo>
                  <a:pt x="192" y="31"/>
                  <a:pt x="189" y="27"/>
                  <a:pt x="185" y="29"/>
                </a:cubicBezTo>
                <a:cubicBezTo>
                  <a:pt x="175" y="32"/>
                  <a:pt x="164" y="36"/>
                  <a:pt x="154" y="40"/>
                </a:cubicBezTo>
                <a:cubicBezTo>
                  <a:pt x="146" y="43"/>
                  <a:pt x="130" y="53"/>
                  <a:pt x="122" y="52"/>
                </a:cubicBezTo>
                <a:cubicBezTo>
                  <a:pt x="105" y="50"/>
                  <a:pt x="84" y="15"/>
                  <a:pt x="73" y="3"/>
                </a:cubicBezTo>
                <a:cubicBezTo>
                  <a:pt x="70" y="0"/>
                  <a:pt x="66" y="2"/>
                  <a:pt x="65" y="6"/>
                </a:cubicBezTo>
                <a:cubicBezTo>
                  <a:pt x="63" y="30"/>
                  <a:pt x="63" y="53"/>
                  <a:pt x="66" y="77"/>
                </a:cubicBezTo>
                <a:cubicBezTo>
                  <a:pt x="47" y="69"/>
                  <a:pt x="27" y="65"/>
                  <a:pt x="7" y="67"/>
                </a:cubicBezTo>
                <a:cubicBezTo>
                  <a:pt x="2" y="67"/>
                  <a:pt x="0" y="72"/>
                  <a:pt x="3" y="75"/>
                </a:cubicBezTo>
                <a:cubicBezTo>
                  <a:pt x="11" y="84"/>
                  <a:pt x="19" y="92"/>
                  <a:pt x="28" y="100"/>
                </a:cubicBezTo>
                <a:cubicBezTo>
                  <a:pt x="34" y="105"/>
                  <a:pt x="52" y="116"/>
                  <a:pt x="55" y="123"/>
                </a:cubicBezTo>
                <a:cubicBezTo>
                  <a:pt x="61" y="138"/>
                  <a:pt x="36" y="169"/>
                  <a:pt x="29" y="183"/>
                </a:cubicBezTo>
                <a:cubicBezTo>
                  <a:pt x="27" y="188"/>
                  <a:pt x="31" y="192"/>
                  <a:pt x="36" y="190"/>
                </a:cubicBezTo>
                <a:cubicBezTo>
                  <a:pt x="56" y="179"/>
                  <a:pt x="76" y="167"/>
                  <a:pt x="95" y="154"/>
                </a:cubicBezTo>
                <a:cubicBezTo>
                  <a:pt x="100" y="169"/>
                  <a:pt x="106" y="184"/>
                  <a:pt x="112" y="199"/>
                </a:cubicBezTo>
                <a:cubicBezTo>
                  <a:pt x="114" y="203"/>
                  <a:pt x="120" y="201"/>
                  <a:pt x="121" y="197"/>
                </a:cubicBezTo>
                <a:cubicBezTo>
                  <a:pt x="127" y="178"/>
                  <a:pt x="133" y="158"/>
                  <a:pt x="139" y="139"/>
                </a:cubicBezTo>
                <a:cubicBezTo>
                  <a:pt x="162" y="146"/>
                  <a:pt x="184" y="149"/>
                  <a:pt x="208" y="149"/>
                </a:cubicBezTo>
                <a:cubicBezTo>
                  <a:pt x="213" y="149"/>
                  <a:pt x="214" y="142"/>
                  <a:pt x="210" y="140"/>
                </a:cubicBezTo>
                <a:close/>
                <a:moveTo>
                  <a:pt x="171" y="59"/>
                </a:moveTo>
                <a:cubicBezTo>
                  <a:pt x="167" y="56"/>
                  <a:pt x="163" y="52"/>
                  <a:pt x="158" y="49"/>
                </a:cubicBezTo>
                <a:cubicBezTo>
                  <a:pt x="165" y="46"/>
                  <a:pt x="172" y="44"/>
                  <a:pt x="179" y="41"/>
                </a:cubicBezTo>
                <a:cubicBezTo>
                  <a:pt x="176" y="47"/>
                  <a:pt x="174" y="53"/>
                  <a:pt x="171" y="59"/>
                </a:cubicBezTo>
                <a:close/>
                <a:moveTo>
                  <a:pt x="144" y="54"/>
                </a:moveTo>
                <a:cubicBezTo>
                  <a:pt x="147" y="53"/>
                  <a:pt x="151" y="51"/>
                  <a:pt x="154" y="50"/>
                </a:cubicBezTo>
                <a:cubicBezTo>
                  <a:pt x="159" y="55"/>
                  <a:pt x="164" y="59"/>
                  <a:pt x="169" y="64"/>
                </a:cubicBezTo>
                <a:cubicBezTo>
                  <a:pt x="168" y="66"/>
                  <a:pt x="167" y="69"/>
                  <a:pt x="166" y="72"/>
                </a:cubicBezTo>
                <a:cubicBezTo>
                  <a:pt x="158" y="67"/>
                  <a:pt x="150" y="61"/>
                  <a:pt x="143" y="54"/>
                </a:cubicBezTo>
                <a:cubicBezTo>
                  <a:pt x="144" y="54"/>
                  <a:pt x="144" y="54"/>
                  <a:pt x="144" y="54"/>
                </a:cubicBezTo>
                <a:close/>
                <a:moveTo>
                  <a:pt x="138" y="56"/>
                </a:moveTo>
                <a:cubicBezTo>
                  <a:pt x="145" y="65"/>
                  <a:pt x="153" y="72"/>
                  <a:pt x="163" y="77"/>
                </a:cubicBezTo>
                <a:cubicBezTo>
                  <a:pt x="162" y="80"/>
                  <a:pt x="160" y="83"/>
                  <a:pt x="158" y="86"/>
                </a:cubicBezTo>
                <a:cubicBezTo>
                  <a:pt x="154" y="83"/>
                  <a:pt x="149" y="80"/>
                  <a:pt x="145" y="76"/>
                </a:cubicBezTo>
                <a:cubicBezTo>
                  <a:pt x="138" y="71"/>
                  <a:pt x="131" y="66"/>
                  <a:pt x="125" y="61"/>
                </a:cubicBezTo>
                <a:cubicBezTo>
                  <a:pt x="129" y="60"/>
                  <a:pt x="134" y="58"/>
                  <a:pt x="138" y="56"/>
                </a:cubicBezTo>
                <a:close/>
                <a:moveTo>
                  <a:pt x="45" y="173"/>
                </a:moveTo>
                <a:cubicBezTo>
                  <a:pt x="48" y="169"/>
                  <a:pt x="50" y="164"/>
                  <a:pt x="53" y="160"/>
                </a:cubicBezTo>
                <a:cubicBezTo>
                  <a:pt x="55" y="161"/>
                  <a:pt x="57" y="163"/>
                  <a:pt x="59" y="164"/>
                </a:cubicBezTo>
                <a:cubicBezTo>
                  <a:pt x="59" y="165"/>
                  <a:pt x="59" y="165"/>
                  <a:pt x="60" y="165"/>
                </a:cubicBezTo>
                <a:cubicBezTo>
                  <a:pt x="55" y="168"/>
                  <a:pt x="50" y="170"/>
                  <a:pt x="45" y="173"/>
                </a:cubicBezTo>
                <a:close/>
                <a:moveTo>
                  <a:pt x="61" y="164"/>
                </a:moveTo>
                <a:cubicBezTo>
                  <a:pt x="62" y="163"/>
                  <a:pt x="62" y="162"/>
                  <a:pt x="61" y="162"/>
                </a:cubicBezTo>
                <a:cubicBezTo>
                  <a:pt x="59" y="160"/>
                  <a:pt x="57" y="158"/>
                  <a:pt x="55" y="156"/>
                </a:cubicBezTo>
                <a:cubicBezTo>
                  <a:pt x="56" y="153"/>
                  <a:pt x="57" y="151"/>
                  <a:pt x="59" y="148"/>
                </a:cubicBezTo>
                <a:cubicBezTo>
                  <a:pt x="61" y="150"/>
                  <a:pt x="63" y="152"/>
                  <a:pt x="66" y="154"/>
                </a:cubicBezTo>
                <a:cubicBezTo>
                  <a:pt x="67" y="156"/>
                  <a:pt x="69" y="157"/>
                  <a:pt x="70" y="158"/>
                </a:cubicBezTo>
                <a:cubicBezTo>
                  <a:pt x="67" y="160"/>
                  <a:pt x="64" y="162"/>
                  <a:pt x="61" y="164"/>
                </a:cubicBezTo>
                <a:close/>
                <a:moveTo>
                  <a:pt x="74" y="156"/>
                </a:moveTo>
                <a:cubicBezTo>
                  <a:pt x="72" y="154"/>
                  <a:pt x="69" y="153"/>
                  <a:pt x="67" y="151"/>
                </a:cubicBezTo>
                <a:cubicBezTo>
                  <a:pt x="65" y="149"/>
                  <a:pt x="62" y="147"/>
                  <a:pt x="60" y="145"/>
                </a:cubicBezTo>
                <a:cubicBezTo>
                  <a:pt x="62" y="142"/>
                  <a:pt x="63" y="139"/>
                  <a:pt x="65" y="136"/>
                </a:cubicBezTo>
                <a:cubicBezTo>
                  <a:pt x="71" y="141"/>
                  <a:pt x="77" y="146"/>
                  <a:pt x="84" y="149"/>
                </a:cubicBezTo>
                <a:cubicBezTo>
                  <a:pt x="80" y="152"/>
                  <a:pt x="77" y="154"/>
                  <a:pt x="74" y="156"/>
                </a:cubicBezTo>
                <a:close/>
                <a:moveTo>
                  <a:pt x="95" y="142"/>
                </a:moveTo>
                <a:cubicBezTo>
                  <a:pt x="92" y="144"/>
                  <a:pt x="90" y="145"/>
                  <a:pt x="87" y="147"/>
                </a:cubicBezTo>
                <a:cubicBezTo>
                  <a:pt x="80" y="142"/>
                  <a:pt x="73" y="137"/>
                  <a:pt x="67" y="133"/>
                </a:cubicBezTo>
                <a:cubicBezTo>
                  <a:pt x="68" y="131"/>
                  <a:pt x="68" y="129"/>
                  <a:pt x="69" y="127"/>
                </a:cubicBezTo>
                <a:cubicBezTo>
                  <a:pt x="70" y="126"/>
                  <a:pt x="70" y="123"/>
                  <a:pt x="69" y="121"/>
                </a:cubicBezTo>
                <a:cubicBezTo>
                  <a:pt x="51" y="107"/>
                  <a:pt x="34" y="92"/>
                  <a:pt x="18" y="76"/>
                </a:cubicBezTo>
                <a:cubicBezTo>
                  <a:pt x="19" y="76"/>
                  <a:pt x="20" y="76"/>
                  <a:pt x="21" y="76"/>
                </a:cubicBezTo>
                <a:cubicBezTo>
                  <a:pt x="46" y="98"/>
                  <a:pt x="71" y="120"/>
                  <a:pt x="97" y="141"/>
                </a:cubicBezTo>
                <a:cubicBezTo>
                  <a:pt x="96" y="141"/>
                  <a:pt x="96" y="141"/>
                  <a:pt x="95" y="142"/>
                </a:cubicBezTo>
                <a:close/>
                <a:moveTo>
                  <a:pt x="116" y="182"/>
                </a:moveTo>
                <a:cubicBezTo>
                  <a:pt x="111" y="170"/>
                  <a:pt x="107" y="158"/>
                  <a:pt x="103" y="146"/>
                </a:cubicBezTo>
                <a:cubicBezTo>
                  <a:pt x="109" y="151"/>
                  <a:pt x="116" y="156"/>
                  <a:pt x="122" y="161"/>
                </a:cubicBezTo>
                <a:cubicBezTo>
                  <a:pt x="120" y="168"/>
                  <a:pt x="118" y="175"/>
                  <a:pt x="116" y="182"/>
                </a:cubicBezTo>
                <a:close/>
                <a:moveTo>
                  <a:pt x="124" y="157"/>
                </a:moveTo>
                <a:cubicBezTo>
                  <a:pt x="93" y="129"/>
                  <a:pt x="60" y="102"/>
                  <a:pt x="27" y="77"/>
                </a:cubicBezTo>
                <a:cubicBezTo>
                  <a:pt x="31" y="77"/>
                  <a:pt x="35" y="78"/>
                  <a:pt x="39" y="79"/>
                </a:cubicBezTo>
                <a:cubicBezTo>
                  <a:pt x="39" y="79"/>
                  <a:pt x="39" y="79"/>
                  <a:pt x="39" y="79"/>
                </a:cubicBezTo>
                <a:cubicBezTo>
                  <a:pt x="69" y="102"/>
                  <a:pt x="97" y="125"/>
                  <a:pt x="126" y="148"/>
                </a:cubicBezTo>
                <a:cubicBezTo>
                  <a:pt x="125" y="151"/>
                  <a:pt x="124" y="154"/>
                  <a:pt x="124" y="157"/>
                </a:cubicBezTo>
                <a:close/>
                <a:moveTo>
                  <a:pt x="127" y="144"/>
                </a:moveTo>
                <a:cubicBezTo>
                  <a:pt x="102" y="121"/>
                  <a:pt x="75" y="100"/>
                  <a:pt x="48" y="81"/>
                </a:cubicBezTo>
                <a:cubicBezTo>
                  <a:pt x="53" y="82"/>
                  <a:pt x="59" y="85"/>
                  <a:pt x="64" y="87"/>
                </a:cubicBezTo>
                <a:cubicBezTo>
                  <a:pt x="68" y="89"/>
                  <a:pt x="70" y="87"/>
                  <a:pt x="71" y="84"/>
                </a:cubicBezTo>
                <a:cubicBezTo>
                  <a:pt x="91" y="101"/>
                  <a:pt x="111" y="117"/>
                  <a:pt x="131" y="133"/>
                </a:cubicBezTo>
                <a:cubicBezTo>
                  <a:pt x="130" y="137"/>
                  <a:pt x="129" y="141"/>
                  <a:pt x="127" y="144"/>
                </a:cubicBezTo>
                <a:close/>
                <a:moveTo>
                  <a:pt x="138" y="128"/>
                </a:moveTo>
                <a:cubicBezTo>
                  <a:pt x="136" y="127"/>
                  <a:pt x="134" y="128"/>
                  <a:pt x="133" y="129"/>
                </a:cubicBezTo>
                <a:cubicBezTo>
                  <a:pt x="113" y="112"/>
                  <a:pt x="92" y="96"/>
                  <a:pt x="72" y="79"/>
                </a:cubicBezTo>
                <a:cubicBezTo>
                  <a:pt x="72" y="78"/>
                  <a:pt x="72" y="78"/>
                  <a:pt x="72" y="77"/>
                </a:cubicBezTo>
                <a:cubicBezTo>
                  <a:pt x="72" y="73"/>
                  <a:pt x="72" y="69"/>
                  <a:pt x="72" y="66"/>
                </a:cubicBezTo>
                <a:cubicBezTo>
                  <a:pt x="86" y="79"/>
                  <a:pt x="101" y="91"/>
                  <a:pt x="117" y="103"/>
                </a:cubicBezTo>
                <a:cubicBezTo>
                  <a:pt x="130" y="113"/>
                  <a:pt x="142" y="125"/>
                  <a:pt x="157" y="133"/>
                </a:cubicBezTo>
                <a:cubicBezTo>
                  <a:pt x="150" y="132"/>
                  <a:pt x="144" y="130"/>
                  <a:pt x="138" y="128"/>
                </a:cubicBezTo>
                <a:close/>
                <a:moveTo>
                  <a:pt x="167" y="136"/>
                </a:moveTo>
                <a:cubicBezTo>
                  <a:pt x="168" y="135"/>
                  <a:pt x="168" y="134"/>
                  <a:pt x="167" y="133"/>
                </a:cubicBezTo>
                <a:cubicBezTo>
                  <a:pt x="153" y="119"/>
                  <a:pt x="136" y="109"/>
                  <a:pt x="121" y="98"/>
                </a:cubicBezTo>
                <a:cubicBezTo>
                  <a:pt x="105" y="85"/>
                  <a:pt x="88" y="72"/>
                  <a:pt x="72" y="60"/>
                </a:cubicBezTo>
                <a:cubicBezTo>
                  <a:pt x="72" y="54"/>
                  <a:pt x="72" y="48"/>
                  <a:pt x="72" y="43"/>
                </a:cubicBezTo>
                <a:cubicBezTo>
                  <a:pt x="108" y="74"/>
                  <a:pt x="142" y="106"/>
                  <a:pt x="178" y="137"/>
                </a:cubicBezTo>
                <a:cubicBezTo>
                  <a:pt x="174" y="137"/>
                  <a:pt x="171" y="136"/>
                  <a:pt x="167" y="136"/>
                </a:cubicBezTo>
                <a:close/>
                <a:moveTo>
                  <a:pt x="188" y="138"/>
                </a:moveTo>
                <a:cubicBezTo>
                  <a:pt x="152" y="102"/>
                  <a:pt x="112" y="69"/>
                  <a:pt x="72" y="37"/>
                </a:cubicBezTo>
                <a:cubicBezTo>
                  <a:pt x="72" y="30"/>
                  <a:pt x="73" y="23"/>
                  <a:pt x="73" y="16"/>
                </a:cubicBezTo>
                <a:cubicBezTo>
                  <a:pt x="81" y="25"/>
                  <a:pt x="89" y="34"/>
                  <a:pt x="97" y="43"/>
                </a:cubicBezTo>
                <a:cubicBezTo>
                  <a:pt x="101" y="49"/>
                  <a:pt x="108" y="60"/>
                  <a:pt x="116" y="62"/>
                </a:cubicBezTo>
                <a:cubicBezTo>
                  <a:pt x="117" y="62"/>
                  <a:pt x="117" y="62"/>
                  <a:pt x="118" y="62"/>
                </a:cubicBezTo>
                <a:cubicBezTo>
                  <a:pt x="126" y="68"/>
                  <a:pt x="134" y="75"/>
                  <a:pt x="141" y="81"/>
                </a:cubicBezTo>
                <a:cubicBezTo>
                  <a:pt x="146" y="84"/>
                  <a:pt x="150" y="89"/>
                  <a:pt x="155" y="92"/>
                </a:cubicBezTo>
                <a:cubicBezTo>
                  <a:pt x="155" y="93"/>
                  <a:pt x="154" y="94"/>
                  <a:pt x="154" y="94"/>
                </a:cubicBezTo>
                <a:cubicBezTo>
                  <a:pt x="153" y="96"/>
                  <a:pt x="153" y="99"/>
                  <a:pt x="155" y="100"/>
                </a:cubicBezTo>
                <a:cubicBezTo>
                  <a:pt x="167" y="114"/>
                  <a:pt x="180" y="127"/>
                  <a:pt x="194" y="139"/>
                </a:cubicBezTo>
                <a:cubicBezTo>
                  <a:pt x="192" y="139"/>
                  <a:pt x="190" y="138"/>
                  <a:pt x="188" y="138"/>
                </a:cubicBezTo>
                <a:close/>
              </a:path>
            </a:pathLst>
          </a:custGeom>
          <a:solidFill>
            <a:schemeClr val="tx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Freeform 5"/>
          <p:cNvSpPr>
            <a:spLocks noEditPoints="1"/>
          </p:cNvSpPr>
          <p:nvPr/>
        </p:nvSpPr>
        <p:spPr bwMode="auto">
          <a:xfrm>
            <a:off x="5604313" y="1703470"/>
            <a:ext cx="559527" cy="531170"/>
          </a:xfrm>
          <a:custGeom>
            <a:avLst/>
            <a:gdLst>
              <a:gd name="T0" fmla="*/ 168 w 214"/>
              <a:gd name="T1" fmla="*/ 88 h 203"/>
              <a:gd name="T2" fmla="*/ 185 w 214"/>
              <a:gd name="T3" fmla="*/ 29 h 203"/>
              <a:gd name="T4" fmla="*/ 122 w 214"/>
              <a:gd name="T5" fmla="*/ 52 h 203"/>
              <a:gd name="T6" fmla="*/ 65 w 214"/>
              <a:gd name="T7" fmla="*/ 6 h 203"/>
              <a:gd name="T8" fmla="*/ 7 w 214"/>
              <a:gd name="T9" fmla="*/ 67 h 203"/>
              <a:gd name="T10" fmla="*/ 28 w 214"/>
              <a:gd name="T11" fmla="*/ 100 h 203"/>
              <a:gd name="T12" fmla="*/ 29 w 214"/>
              <a:gd name="T13" fmla="*/ 183 h 203"/>
              <a:gd name="T14" fmla="*/ 95 w 214"/>
              <a:gd name="T15" fmla="*/ 154 h 203"/>
              <a:gd name="T16" fmla="*/ 121 w 214"/>
              <a:gd name="T17" fmla="*/ 197 h 203"/>
              <a:gd name="T18" fmla="*/ 208 w 214"/>
              <a:gd name="T19" fmla="*/ 149 h 203"/>
              <a:gd name="T20" fmla="*/ 171 w 214"/>
              <a:gd name="T21" fmla="*/ 59 h 203"/>
              <a:gd name="T22" fmla="*/ 179 w 214"/>
              <a:gd name="T23" fmla="*/ 41 h 203"/>
              <a:gd name="T24" fmla="*/ 144 w 214"/>
              <a:gd name="T25" fmla="*/ 54 h 203"/>
              <a:gd name="T26" fmla="*/ 169 w 214"/>
              <a:gd name="T27" fmla="*/ 64 h 203"/>
              <a:gd name="T28" fmla="*/ 143 w 214"/>
              <a:gd name="T29" fmla="*/ 54 h 203"/>
              <a:gd name="T30" fmla="*/ 138 w 214"/>
              <a:gd name="T31" fmla="*/ 56 h 203"/>
              <a:gd name="T32" fmla="*/ 158 w 214"/>
              <a:gd name="T33" fmla="*/ 86 h 203"/>
              <a:gd name="T34" fmla="*/ 125 w 214"/>
              <a:gd name="T35" fmla="*/ 61 h 203"/>
              <a:gd name="T36" fmla="*/ 45 w 214"/>
              <a:gd name="T37" fmla="*/ 173 h 203"/>
              <a:gd name="T38" fmla="*/ 59 w 214"/>
              <a:gd name="T39" fmla="*/ 164 h 203"/>
              <a:gd name="T40" fmla="*/ 45 w 214"/>
              <a:gd name="T41" fmla="*/ 173 h 203"/>
              <a:gd name="T42" fmla="*/ 61 w 214"/>
              <a:gd name="T43" fmla="*/ 162 h 203"/>
              <a:gd name="T44" fmla="*/ 59 w 214"/>
              <a:gd name="T45" fmla="*/ 148 h 203"/>
              <a:gd name="T46" fmla="*/ 70 w 214"/>
              <a:gd name="T47" fmla="*/ 158 h 203"/>
              <a:gd name="T48" fmla="*/ 74 w 214"/>
              <a:gd name="T49" fmla="*/ 156 h 203"/>
              <a:gd name="T50" fmla="*/ 60 w 214"/>
              <a:gd name="T51" fmla="*/ 145 h 203"/>
              <a:gd name="T52" fmla="*/ 84 w 214"/>
              <a:gd name="T53" fmla="*/ 149 h 203"/>
              <a:gd name="T54" fmla="*/ 95 w 214"/>
              <a:gd name="T55" fmla="*/ 142 h 203"/>
              <a:gd name="T56" fmla="*/ 67 w 214"/>
              <a:gd name="T57" fmla="*/ 133 h 203"/>
              <a:gd name="T58" fmla="*/ 69 w 214"/>
              <a:gd name="T59" fmla="*/ 121 h 203"/>
              <a:gd name="T60" fmla="*/ 21 w 214"/>
              <a:gd name="T61" fmla="*/ 76 h 203"/>
              <a:gd name="T62" fmla="*/ 95 w 214"/>
              <a:gd name="T63" fmla="*/ 142 h 203"/>
              <a:gd name="T64" fmla="*/ 103 w 214"/>
              <a:gd name="T65" fmla="*/ 146 h 203"/>
              <a:gd name="T66" fmla="*/ 116 w 214"/>
              <a:gd name="T67" fmla="*/ 182 h 203"/>
              <a:gd name="T68" fmla="*/ 27 w 214"/>
              <a:gd name="T69" fmla="*/ 77 h 203"/>
              <a:gd name="T70" fmla="*/ 39 w 214"/>
              <a:gd name="T71" fmla="*/ 79 h 203"/>
              <a:gd name="T72" fmla="*/ 124 w 214"/>
              <a:gd name="T73" fmla="*/ 157 h 203"/>
              <a:gd name="T74" fmla="*/ 48 w 214"/>
              <a:gd name="T75" fmla="*/ 81 h 203"/>
              <a:gd name="T76" fmla="*/ 71 w 214"/>
              <a:gd name="T77" fmla="*/ 84 h 203"/>
              <a:gd name="T78" fmla="*/ 127 w 214"/>
              <a:gd name="T79" fmla="*/ 144 h 203"/>
              <a:gd name="T80" fmla="*/ 133 w 214"/>
              <a:gd name="T81" fmla="*/ 129 h 203"/>
              <a:gd name="T82" fmla="*/ 72 w 214"/>
              <a:gd name="T83" fmla="*/ 77 h 203"/>
              <a:gd name="T84" fmla="*/ 117 w 214"/>
              <a:gd name="T85" fmla="*/ 103 h 203"/>
              <a:gd name="T86" fmla="*/ 138 w 214"/>
              <a:gd name="T87" fmla="*/ 128 h 203"/>
              <a:gd name="T88" fmla="*/ 167 w 214"/>
              <a:gd name="T89" fmla="*/ 133 h 203"/>
              <a:gd name="T90" fmla="*/ 72 w 214"/>
              <a:gd name="T91" fmla="*/ 60 h 203"/>
              <a:gd name="T92" fmla="*/ 178 w 214"/>
              <a:gd name="T93" fmla="*/ 137 h 203"/>
              <a:gd name="T94" fmla="*/ 188 w 214"/>
              <a:gd name="T95" fmla="*/ 138 h 203"/>
              <a:gd name="T96" fmla="*/ 73 w 214"/>
              <a:gd name="T97" fmla="*/ 16 h 203"/>
              <a:gd name="T98" fmla="*/ 116 w 214"/>
              <a:gd name="T99" fmla="*/ 62 h 203"/>
              <a:gd name="T100" fmla="*/ 141 w 214"/>
              <a:gd name="T101" fmla="*/ 81 h 203"/>
              <a:gd name="T102" fmla="*/ 154 w 214"/>
              <a:gd name="T103" fmla="*/ 94 h 203"/>
              <a:gd name="T104" fmla="*/ 194 w 214"/>
              <a:gd name="T105" fmla="*/ 13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4" h="203">
                <a:moveTo>
                  <a:pt x="210" y="140"/>
                </a:moveTo>
                <a:cubicBezTo>
                  <a:pt x="196" y="129"/>
                  <a:pt x="162" y="108"/>
                  <a:pt x="168" y="88"/>
                </a:cubicBezTo>
                <a:cubicBezTo>
                  <a:pt x="174" y="70"/>
                  <a:pt x="185" y="53"/>
                  <a:pt x="191" y="35"/>
                </a:cubicBezTo>
                <a:cubicBezTo>
                  <a:pt x="192" y="31"/>
                  <a:pt x="189" y="27"/>
                  <a:pt x="185" y="29"/>
                </a:cubicBezTo>
                <a:cubicBezTo>
                  <a:pt x="175" y="32"/>
                  <a:pt x="164" y="36"/>
                  <a:pt x="154" y="40"/>
                </a:cubicBezTo>
                <a:cubicBezTo>
                  <a:pt x="146" y="43"/>
                  <a:pt x="130" y="53"/>
                  <a:pt x="122" y="52"/>
                </a:cubicBezTo>
                <a:cubicBezTo>
                  <a:pt x="105" y="50"/>
                  <a:pt x="84" y="15"/>
                  <a:pt x="73" y="3"/>
                </a:cubicBezTo>
                <a:cubicBezTo>
                  <a:pt x="70" y="0"/>
                  <a:pt x="66" y="2"/>
                  <a:pt x="65" y="6"/>
                </a:cubicBezTo>
                <a:cubicBezTo>
                  <a:pt x="63" y="30"/>
                  <a:pt x="63" y="53"/>
                  <a:pt x="66" y="77"/>
                </a:cubicBezTo>
                <a:cubicBezTo>
                  <a:pt x="47" y="69"/>
                  <a:pt x="27" y="65"/>
                  <a:pt x="7" y="67"/>
                </a:cubicBezTo>
                <a:cubicBezTo>
                  <a:pt x="2" y="67"/>
                  <a:pt x="0" y="72"/>
                  <a:pt x="3" y="75"/>
                </a:cubicBezTo>
                <a:cubicBezTo>
                  <a:pt x="11" y="84"/>
                  <a:pt x="19" y="92"/>
                  <a:pt x="28" y="100"/>
                </a:cubicBezTo>
                <a:cubicBezTo>
                  <a:pt x="34" y="105"/>
                  <a:pt x="52" y="116"/>
                  <a:pt x="55" y="123"/>
                </a:cubicBezTo>
                <a:cubicBezTo>
                  <a:pt x="61" y="138"/>
                  <a:pt x="36" y="169"/>
                  <a:pt x="29" y="183"/>
                </a:cubicBezTo>
                <a:cubicBezTo>
                  <a:pt x="27" y="188"/>
                  <a:pt x="31" y="192"/>
                  <a:pt x="36" y="190"/>
                </a:cubicBezTo>
                <a:cubicBezTo>
                  <a:pt x="56" y="179"/>
                  <a:pt x="76" y="167"/>
                  <a:pt x="95" y="154"/>
                </a:cubicBezTo>
                <a:cubicBezTo>
                  <a:pt x="100" y="169"/>
                  <a:pt x="106" y="184"/>
                  <a:pt x="112" y="199"/>
                </a:cubicBezTo>
                <a:cubicBezTo>
                  <a:pt x="114" y="203"/>
                  <a:pt x="120" y="201"/>
                  <a:pt x="121" y="197"/>
                </a:cubicBezTo>
                <a:cubicBezTo>
                  <a:pt x="127" y="178"/>
                  <a:pt x="133" y="158"/>
                  <a:pt x="139" y="139"/>
                </a:cubicBezTo>
                <a:cubicBezTo>
                  <a:pt x="162" y="146"/>
                  <a:pt x="184" y="149"/>
                  <a:pt x="208" y="149"/>
                </a:cubicBezTo>
                <a:cubicBezTo>
                  <a:pt x="213" y="149"/>
                  <a:pt x="214" y="142"/>
                  <a:pt x="210" y="140"/>
                </a:cubicBezTo>
                <a:close/>
                <a:moveTo>
                  <a:pt x="171" y="59"/>
                </a:moveTo>
                <a:cubicBezTo>
                  <a:pt x="167" y="56"/>
                  <a:pt x="163" y="52"/>
                  <a:pt x="158" y="49"/>
                </a:cubicBezTo>
                <a:cubicBezTo>
                  <a:pt x="165" y="46"/>
                  <a:pt x="172" y="44"/>
                  <a:pt x="179" y="41"/>
                </a:cubicBezTo>
                <a:cubicBezTo>
                  <a:pt x="176" y="47"/>
                  <a:pt x="174" y="53"/>
                  <a:pt x="171" y="59"/>
                </a:cubicBezTo>
                <a:close/>
                <a:moveTo>
                  <a:pt x="144" y="54"/>
                </a:moveTo>
                <a:cubicBezTo>
                  <a:pt x="147" y="53"/>
                  <a:pt x="151" y="51"/>
                  <a:pt x="154" y="50"/>
                </a:cubicBezTo>
                <a:cubicBezTo>
                  <a:pt x="159" y="55"/>
                  <a:pt x="164" y="59"/>
                  <a:pt x="169" y="64"/>
                </a:cubicBezTo>
                <a:cubicBezTo>
                  <a:pt x="168" y="66"/>
                  <a:pt x="167" y="69"/>
                  <a:pt x="166" y="72"/>
                </a:cubicBezTo>
                <a:cubicBezTo>
                  <a:pt x="158" y="67"/>
                  <a:pt x="150" y="61"/>
                  <a:pt x="143" y="54"/>
                </a:cubicBezTo>
                <a:cubicBezTo>
                  <a:pt x="144" y="54"/>
                  <a:pt x="144" y="54"/>
                  <a:pt x="144" y="54"/>
                </a:cubicBezTo>
                <a:close/>
                <a:moveTo>
                  <a:pt x="138" y="56"/>
                </a:moveTo>
                <a:cubicBezTo>
                  <a:pt x="145" y="65"/>
                  <a:pt x="153" y="72"/>
                  <a:pt x="163" y="77"/>
                </a:cubicBezTo>
                <a:cubicBezTo>
                  <a:pt x="162" y="80"/>
                  <a:pt x="160" y="83"/>
                  <a:pt x="158" y="86"/>
                </a:cubicBezTo>
                <a:cubicBezTo>
                  <a:pt x="154" y="83"/>
                  <a:pt x="149" y="80"/>
                  <a:pt x="145" y="76"/>
                </a:cubicBezTo>
                <a:cubicBezTo>
                  <a:pt x="138" y="71"/>
                  <a:pt x="131" y="66"/>
                  <a:pt x="125" y="61"/>
                </a:cubicBezTo>
                <a:cubicBezTo>
                  <a:pt x="129" y="60"/>
                  <a:pt x="134" y="58"/>
                  <a:pt x="138" y="56"/>
                </a:cubicBezTo>
                <a:close/>
                <a:moveTo>
                  <a:pt x="45" y="173"/>
                </a:moveTo>
                <a:cubicBezTo>
                  <a:pt x="48" y="169"/>
                  <a:pt x="50" y="164"/>
                  <a:pt x="53" y="160"/>
                </a:cubicBezTo>
                <a:cubicBezTo>
                  <a:pt x="55" y="161"/>
                  <a:pt x="57" y="163"/>
                  <a:pt x="59" y="164"/>
                </a:cubicBezTo>
                <a:cubicBezTo>
                  <a:pt x="59" y="165"/>
                  <a:pt x="59" y="165"/>
                  <a:pt x="60" y="165"/>
                </a:cubicBezTo>
                <a:cubicBezTo>
                  <a:pt x="55" y="168"/>
                  <a:pt x="50" y="170"/>
                  <a:pt x="45" y="173"/>
                </a:cubicBezTo>
                <a:close/>
                <a:moveTo>
                  <a:pt x="61" y="164"/>
                </a:moveTo>
                <a:cubicBezTo>
                  <a:pt x="62" y="163"/>
                  <a:pt x="62" y="162"/>
                  <a:pt x="61" y="162"/>
                </a:cubicBezTo>
                <a:cubicBezTo>
                  <a:pt x="59" y="160"/>
                  <a:pt x="57" y="158"/>
                  <a:pt x="55" y="156"/>
                </a:cubicBezTo>
                <a:cubicBezTo>
                  <a:pt x="56" y="153"/>
                  <a:pt x="57" y="151"/>
                  <a:pt x="59" y="148"/>
                </a:cubicBezTo>
                <a:cubicBezTo>
                  <a:pt x="61" y="150"/>
                  <a:pt x="63" y="152"/>
                  <a:pt x="66" y="154"/>
                </a:cubicBezTo>
                <a:cubicBezTo>
                  <a:pt x="67" y="156"/>
                  <a:pt x="69" y="157"/>
                  <a:pt x="70" y="158"/>
                </a:cubicBezTo>
                <a:cubicBezTo>
                  <a:pt x="67" y="160"/>
                  <a:pt x="64" y="162"/>
                  <a:pt x="61" y="164"/>
                </a:cubicBezTo>
                <a:close/>
                <a:moveTo>
                  <a:pt x="74" y="156"/>
                </a:moveTo>
                <a:cubicBezTo>
                  <a:pt x="72" y="154"/>
                  <a:pt x="69" y="153"/>
                  <a:pt x="67" y="151"/>
                </a:cubicBezTo>
                <a:cubicBezTo>
                  <a:pt x="65" y="149"/>
                  <a:pt x="62" y="147"/>
                  <a:pt x="60" y="145"/>
                </a:cubicBezTo>
                <a:cubicBezTo>
                  <a:pt x="62" y="142"/>
                  <a:pt x="63" y="139"/>
                  <a:pt x="65" y="136"/>
                </a:cubicBezTo>
                <a:cubicBezTo>
                  <a:pt x="71" y="141"/>
                  <a:pt x="77" y="146"/>
                  <a:pt x="84" y="149"/>
                </a:cubicBezTo>
                <a:cubicBezTo>
                  <a:pt x="80" y="152"/>
                  <a:pt x="77" y="154"/>
                  <a:pt x="74" y="156"/>
                </a:cubicBezTo>
                <a:close/>
                <a:moveTo>
                  <a:pt x="95" y="142"/>
                </a:moveTo>
                <a:cubicBezTo>
                  <a:pt x="92" y="144"/>
                  <a:pt x="90" y="145"/>
                  <a:pt x="87" y="147"/>
                </a:cubicBezTo>
                <a:cubicBezTo>
                  <a:pt x="80" y="142"/>
                  <a:pt x="73" y="137"/>
                  <a:pt x="67" y="133"/>
                </a:cubicBezTo>
                <a:cubicBezTo>
                  <a:pt x="68" y="131"/>
                  <a:pt x="68" y="129"/>
                  <a:pt x="69" y="127"/>
                </a:cubicBezTo>
                <a:cubicBezTo>
                  <a:pt x="70" y="126"/>
                  <a:pt x="70" y="123"/>
                  <a:pt x="69" y="121"/>
                </a:cubicBezTo>
                <a:cubicBezTo>
                  <a:pt x="51" y="107"/>
                  <a:pt x="34" y="92"/>
                  <a:pt x="18" y="76"/>
                </a:cubicBezTo>
                <a:cubicBezTo>
                  <a:pt x="19" y="76"/>
                  <a:pt x="20" y="76"/>
                  <a:pt x="21" y="76"/>
                </a:cubicBezTo>
                <a:cubicBezTo>
                  <a:pt x="46" y="98"/>
                  <a:pt x="71" y="120"/>
                  <a:pt x="97" y="141"/>
                </a:cubicBezTo>
                <a:cubicBezTo>
                  <a:pt x="96" y="141"/>
                  <a:pt x="96" y="141"/>
                  <a:pt x="95" y="142"/>
                </a:cubicBezTo>
                <a:close/>
                <a:moveTo>
                  <a:pt x="116" y="182"/>
                </a:moveTo>
                <a:cubicBezTo>
                  <a:pt x="111" y="170"/>
                  <a:pt x="107" y="158"/>
                  <a:pt x="103" y="146"/>
                </a:cubicBezTo>
                <a:cubicBezTo>
                  <a:pt x="109" y="151"/>
                  <a:pt x="116" y="156"/>
                  <a:pt x="122" y="161"/>
                </a:cubicBezTo>
                <a:cubicBezTo>
                  <a:pt x="120" y="168"/>
                  <a:pt x="118" y="175"/>
                  <a:pt x="116" y="182"/>
                </a:cubicBezTo>
                <a:close/>
                <a:moveTo>
                  <a:pt x="124" y="157"/>
                </a:moveTo>
                <a:cubicBezTo>
                  <a:pt x="93" y="129"/>
                  <a:pt x="60" y="102"/>
                  <a:pt x="27" y="77"/>
                </a:cubicBezTo>
                <a:cubicBezTo>
                  <a:pt x="31" y="77"/>
                  <a:pt x="35" y="78"/>
                  <a:pt x="39" y="79"/>
                </a:cubicBezTo>
                <a:cubicBezTo>
                  <a:pt x="39" y="79"/>
                  <a:pt x="39" y="79"/>
                  <a:pt x="39" y="79"/>
                </a:cubicBezTo>
                <a:cubicBezTo>
                  <a:pt x="69" y="102"/>
                  <a:pt x="97" y="125"/>
                  <a:pt x="126" y="148"/>
                </a:cubicBezTo>
                <a:cubicBezTo>
                  <a:pt x="125" y="151"/>
                  <a:pt x="124" y="154"/>
                  <a:pt x="124" y="157"/>
                </a:cubicBezTo>
                <a:close/>
                <a:moveTo>
                  <a:pt x="127" y="144"/>
                </a:moveTo>
                <a:cubicBezTo>
                  <a:pt x="102" y="121"/>
                  <a:pt x="75" y="100"/>
                  <a:pt x="48" y="81"/>
                </a:cubicBezTo>
                <a:cubicBezTo>
                  <a:pt x="53" y="82"/>
                  <a:pt x="59" y="85"/>
                  <a:pt x="64" y="87"/>
                </a:cubicBezTo>
                <a:cubicBezTo>
                  <a:pt x="68" y="89"/>
                  <a:pt x="70" y="87"/>
                  <a:pt x="71" y="84"/>
                </a:cubicBezTo>
                <a:cubicBezTo>
                  <a:pt x="91" y="101"/>
                  <a:pt x="111" y="117"/>
                  <a:pt x="131" y="133"/>
                </a:cubicBezTo>
                <a:cubicBezTo>
                  <a:pt x="130" y="137"/>
                  <a:pt x="129" y="141"/>
                  <a:pt x="127" y="144"/>
                </a:cubicBezTo>
                <a:close/>
                <a:moveTo>
                  <a:pt x="138" y="128"/>
                </a:moveTo>
                <a:cubicBezTo>
                  <a:pt x="136" y="127"/>
                  <a:pt x="134" y="128"/>
                  <a:pt x="133" y="129"/>
                </a:cubicBezTo>
                <a:cubicBezTo>
                  <a:pt x="113" y="112"/>
                  <a:pt x="92" y="96"/>
                  <a:pt x="72" y="79"/>
                </a:cubicBezTo>
                <a:cubicBezTo>
                  <a:pt x="72" y="78"/>
                  <a:pt x="72" y="78"/>
                  <a:pt x="72" y="77"/>
                </a:cubicBezTo>
                <a:cubicBezTo>
                  <a:pt x="72" y="73"/>
                  <a:pt x="72" y="69"/>
                  <a:pt x="72" y="66"/>
                </a:cubicBezTo>
                <a:cubicBezTo>
                  <a:pt x="86" y="79"/>
                  <a:pt x="101" y="91"/>
                  <a:pt x="117" y="103"/>
                </a:cubicBezTo>
                <a:cubicBezTo>
                  <a:pt x="130" y="113"/>
                  <a:pt x="142" y="125"/>
                  <a:pt x="157" y="133"/>
                </a:cubicBezTo>
                <a:cubicBezTo>
                  <a:pt x="150" y="132"/>
                  <a:pt x="144" y="130"/>
                  <a:pt x="138" y="128"/>
                </a:cubicBezTo>
                <a:close/>
                <a:moveTo>
                  <a:pt x="167" y="136"/>
                </a:moveTo>
                <a:cubicBezTo>
                  <a:pt x="168" y="135"/>
                  <a:pt x="168" y="134"/>
                  <a:pt x="167" y="133"/>
                </a:cubicBezTo>
                <a:cubicBezTo>
                  <a:pt x="153" y="119"/>
                  <a:pt x="136" y="109"/>
                  <a:pt x="121" y="98"/>
                </a:cubicBezTo>
                <a:cubicBezTo>
                  <a:pt x="105" y="85"/>
                  <a:pt x="88" y="72"/>
                  <a:pt x="72" y="60"/>
                </a:cubicBezTo>
                <a:cubicBezTo>
                  <a:pt x="72" y="54"/>
                  <a:pt x="72" y="48"/>
                  <a:pt x="72" y="43"/>
                </a:cubicBezTo>
                <a:cubicBezTo>
                  <a:pt x="108" y="74"/>
                  <a:pt x="142" y="106"/>
                  <a:pt x="178" y="137"/>
                </a:cubicBezTo>
                <a:cubicBezTo>
                  <a:pt x="174" y="137"/>
                  <a:pt x="171" y="136"/>
                  <a:pt x="167" y="136"/>
                </a:cubicBezTo>
                <a:close/>
                <a:moveTo>
                  <a:pt x="188" y="138"/>
                </a:moveTo>
                <a:cubicBezTo>
                  <a:pt x="152" y="102"/>
                  <a:pt x="112" y="69"/>
                  <a:pt x="72" y="37"/>
                </a:cubicBezTo>
                <a:cubicBezTo>
                  <a:pt x="72" y="30"/>
                  <a:pt x="73" y="23"/>
                  <a:pt x="73" y="16"/>
                </a:cubicBezTo>
                <a:cubicBezTo>
                  <a:pt x="81" y="25"/>
                  <a:pt x="89" y="34"/>
                  <a:pt x="97" y="43"/>
                </a:cubicBezTo>
                <a:cubicBezTo>
                  <a:pt x="101" y="49"/>
                  <a:pt x="108" y="60"/>
                  <a:pt x="116" y="62"/>
                </a:cubicBezTo>
                <a:cubicBezTo>
                  <a:pt x="117" y="62"/>
                  <a:pt x="117" y="62"/>
                  <a:pt x="118" y="62"/>
                </a:cubicBezTo>
                <a:cubicBezTo>
                  <a:pt x="126" y="68"/>
                  <a:pt x="134" y="75"/>
                  <a:pt x="141" y="81"/>
                </a:cubicBezTo>
                <a:cubicBezTo>
                  <a:pt x="146" y="84"/>
                  <a:pt x="150" y="89"/>
                  <a:pt x="155" y="92"/>
                </a:cubicBezTo>
                <a:cubicBezTo>
                  <a:pt x="155" y="93"/>
                  <a:pt x="154" y="94"/>
                  <a:pt x="154" y="94"/>
                </a:cubicBezTo>
                <a:cubicBezTo>
                  <a:pt x="153" y="96"/>
                  <a:pt x="153" y="99"/>
                  <a:pt x="155" y="100"/>
                </a:cubicBezTo>
                <a:cubicBezTo>
                  <a:pt x="167" y="114"/>
                  <a:pt x="180" y="127"/>
                  <a:pt x="194" y="139"/>
                </a:cubicBezTo>
                <a:cubicBezTo>
                  <a:pt x="192" y="139"/>
                  <a:pt x="190" y="138"/>
                  <a:pt x="188" y="138"/>
                </a:cubicBezTo>
                <a:close/>
              </a:path>
            </a:pathLst>
          </a:custGeom>
          <a:solidFill>
            <a:schemeClr val="tx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 name="Freeform 5"/>
          <p:cNvSpPr>
            <a:spLocks noEditPoints="1"/>
          </p:cNvSpPr>
          <p:nvPr/>
        </p:nvSpPr>
        <p:spPr bwMode="auto">
          <a:xfrm>
            <a:off x="5287459" y="3697500"/>
            <a:ext cx="559527" cy="531170"/>
          </a:xfrm>
          <a:custGeom>
            <a:avLst/>
            <a:gdLst>
              <a:gd name="T0" fmla="*/ 168 w 214"/>
              <a:gd name="T1" fmla="*/ 88 h 203"/>
              <a:gd name="T2" fmla="*/ 185 w 214"/>
              <a:gd name="T3" fmla="*/ 29 h 203"/>
              <a:gd name="T4" fmla="*/ 122 w 214"/>
              <a:gd name="T5" fmla="*/ 52 h 203"/>
              <a:gd name="T6" fmla="*/ 65 w 214"/>
              <a:gd name="T7" fmla="*/ 6 h 203"/>
              <a:gd name="T8" fmla="*/ 7 w 214"/>
              <a:gd name="T9" fmla="*/ 67 h 203"/>
              <a:gd name="T10" fmla="*/ 28 w 214"/>
              <a:gd name="T11" fmla="*/ 100 h 203"/>
              <a:gd name="T12" fmla="*/ 29 w 214"/>
              <a:gd name="T13" fmla="*/ 183 h 203"/>
              <a:gd name="T14" fmla="*/ 95 w 214"/>
              <a:gd name="T15" fmla="*/ 154 h 203"/>
              <a:gd name="T16" fmla="*/ 121 w 214"/>
              <a:gd name="T17" fmla="*/ 197 h 203"/>
              <a:gd name="T18" fmla="*/ 208 w 214"/>
              <a:gd name="T19" fmla="*/ 149 h 203"/>
              <a:gd name="T20" fmla="*/ 171 w 214"/>
              <a:gd name="T21" fmla="*/ 59 h 203"/>
              <a:gd name="T22" fmla="*/ 179 w 214"/>
              <a:gd name="T23" fmla="*/ 41 h 203"/>
              <a:gd name="T24" fmla="*/ 144 w 214"/>
              <a:gd name="T25" fmla="*/ 54 h 203"/>
              <a:gd name="T26" fmla="*/ 169 w 214"/>
              <a:gd name="T27" fmla="*/ 64 h 203"/>
              <a:gd name="T28" fmla="*/ 143 w 214"/>
              <a:gd name="T29" fmla="*/ 54 h 203"/>
              <a:gd name="T30" fmla="*/ 138 w 214"/>
              <a:gd name="T31" fmla="*/ 56 h 203"/>
              <a:gd name="T32" fmla="*/ 158 w 214"/>
              <a:gd name="T33" fmla="*/ 86 h 203"/>
              <a:gd name="T34" fmla="*/ 125 w 214"/>
              <a:gd name="T35" fmla="*/ 61 h 203"/>
              <a:gd name="T36" fmla="*/ 45 w 214"/>
              <a:gd name="T37" fmla="*/ 173 h 203"/>
              <a:gd name="T38" fmla="*/ 59 w 214"/>
              <a:gd name="T39" fmla="*/ 164 h 203"/>
              <a:gd name="T40" fmla="*/ 45 w 214"/>
              <a:gd name="T41" fmla="*/ 173 h 203"/>
              <a:gd name="T42" fmla="*/ 61 w 214"/>
              <a:gd name="T43" fmla="*/ 162 h 203"/>
              <a:gd name="T44" fmla="*/ 59 w 214"/>
              <a:gd name="T45" fmla="*/ 148 h 203"/>
              <a:gd name="T46" fmla="*/ 70 w 214"/>
              <a:gd name="T47" fmla="*/ 158 h 203"/>
              <a:gd name="T48" fmla="*/ 74 w 214"/>
              <a:gd name="T49" fmla="*/ 156 h 203"/>
              <a:gd name="T50" fmla="*/ 60 w 214"/>
              <a:gd name="T51" fmla="*/ 145 h 203"/>
              <a:gd name="T52" fmla="*/ 84 w 214"/>
              <a:gd name="T53" fmla="*/ 149 h 203"/>
              <a:gd name="T54" fmla="*/ 95 w 214"/>
              <a:gd name="T55" fmla="*/ 142 h 203"/>
              <a:gd name="T56" fmla="*/ 67 w 214"/>
              <a:gd name="T57" fmla="*/ 133 h 203"/>
              <a:gd name="T58" fmla="*/ 69 w 214"/>
              <a:gd name="T59" fmla="*/ 121 h 203"/>
              <a:gd name="T60" fmla="*/ 21 w 214"/>
              <a:gd name="T61" fmla="*/ 76 h 203"/>
              <a:gd name="T62" fmla="*/ 95 w 214"/>
              <a:gd name="T63" fmla="*/ 142 h 203"/>
              <a:gd name="T64" fmla="*/ 103 w 214"/>
              <a:gd name="T65" fmla="*/ 146 h 203"/>
              <a:gd name="T66" fmla="*/ 116 w 214"/>
              <a:gd name="T67" fmla="*/ 182 h 203"/>
              <a:gd name="T68" fmla="*/ 27 w 214"/>
              <a:gd name="T69" fmla="*/ 77 h 203"/>
              <a:gd name="T70" fmla="*/ 39 w 214"/>
              <a:gd name="T71" fmla="*/ 79 h 203"/>
              <a:gd name="T72" fmla="*/ 124 w 214"/>
              <a:gd name="T73" fmla="*/ 157 h 203"/>
              <a:gd name="T74" fmla="*/ 48 w 214"/>
              <a:gd name="T75" fmla="*/ 81 h 203"/>
              <a:gd name="T76" fmla="*/ 71 w 214"/>
              <a:gd name="T77" fmla="*/ 84 h 203"/>
              <a:gd name="T78" fmla="*/ 127 w 214"/>
              <a:gd name="T79" fmla="*/ 144 h 203"/>
              <a:gd name="T80" fmla="*/ 133 w 214"/>
              <a:gd name="T81" fmla="*/ 129 h 203"/>
              <a:gd name="T82" fmla="*/ 72 w 214"/>
              <a:gd name="T83" fmla="*/ 77 h 203"/>
              <a:gd name="T84" fmla="*/ 117 w 214"/>
              <a:gd name="T85" fmla="*/ 103 h 203"/>
              <a:gd name="T86" fmla="*/ 138 w 214"/>
              <a:gd name="T87" fmla="*/ 128 h 203"/>
              <a:gd name="T88" fmla="*/ 167 w 214"/>
              <a:gd name="T89" fmla="*/ 133 h 203"/>
              <a:gd name="T90" fmla="*/ 72 w 214"/>
              <a:gd name="T91" fmla="*/ 60 h 203"/>
              <a:gd name="T92" fmla="*/ 178 w 214"/>
              <a:gd name="T93" fmla="*/ 137 h 203"/>
              <a:gd name="T94" fmla="*/ 188 w 214"/>
              <a:gd name="T95" fmla="*/ 138 h 203"/>
              <a:gd name="T96" fmla="*/ 73 w 214"/>
              <a:gd name="T97" fmla="*/ 16 h 203"/>
              <a:gd name="T98" fmla="*/ 116 w 214"/>
              <a:gd name="T99" fmla="*/ 62 h 203"/>
              <a:gd name="T100" fmla="*/ 141 w 214"/>
              <a:gd name="T101" fmla="*/ 81 h 203"/>
              <a:gd name="T102" fmla="*/ 154 w 214"/>
              <a:gd name="T103" fmla="*/ 94 h 203"/>
              <a:gd name="T104" fmla="*/ 194 w 214"/>
              <a:gd name="T105" fmla="*/ 13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4" h="203">
                <a:moveTo>
                  <a:pt x="210" y="140"/>
                </a:moveTo>
                <a:cubicBezTo>
                  <a:pt x="196" y="129"/>
                  <a:pt x="162" y="108"/>
                  <a:pt x="168" y="88"/>
                </a:cubicBezTo>
                <a:cubicBezTo>
                  <a:pt x="174" y="70"/>
                  <a:pt x="185" y="53"/>
                  <a:pt x="191" y="35"/>
                </a:cubicBezTo>
                <a:cubicBezTo>
                  <a:pt x="192" y="31"/>
                  <a:pt x="189" y="27"/>
                  <a:pt x="185" y="29"/>
                </a:cubicBezTo>
                <a:cubicBezTo>
                  <a:pt x="175" y="32"/>
                  <a:pt x="164" y="36"/>
                  <a:pt x="154" y="40"/>
                </a:cubicBezTo>
                <a:cubicBezTo>
                  <a:pt x="146" y="43"/>
                  <a:pt x="130" y="53"/>
                  <a:pt x="122" y="52"/>
                </a:cubicBezTo>
                <a:cubicBezTo>
                  <a:pt x="105" y="50"/>
                  <a:pt x="84" y="15"/>
                  <a:pt x="73" y="3"/>
                </a:cubicBezTo>
                <a:cubicBezTo>
                  <a:pt x="70" y="0"/>
                  <a:pt x="66" y="2"/>
                  <a:pt x="65" y="6"/>
                </a:cubicBezTo>
                <a:cubicBezTo>
                  <a:pt x="63" y="30"/>
                  <a:pt x="63" y="53"/>
                  <a:pt x="66" y="77"/>
                </a:cubicBezTo>
                <a:cubicBezTo>
                  <a:pt x="47" y="69"/>
                  <a:pt x="27" y="65"/>
                  <a:pt x="7" y="67"/>
                </a:cubicBezTo>
                <a:cubicBezTo>
                  <a:pt x="2" y="67"/>
                  <a:pt x="0" y="72"/>
                  <a:pt x="3" y="75"/>
                </a:cubicBezTo>
                <a:cubicBezTo>
                  <a:pt x="11" y="84"/>
                  <a:pt x="19" y="92"/>
                  <a:pt x="28" y="100"/>
                </a:cubicBezTo>
                <a:cubicBezTo>
                  <a:pt x="34" y="105"/>
                  <a:pt x="52" y="116"/>
                  <a:pt x="55" y="123"/>
                </a:cubicBezTo>
                <a:cubicBezTo>
                  <a:pt x="61" y="138"/>
                  <a:pt x="36" y="169"/>
                  <a:pt x="29" y="183"/>
                </a:cubicBezTo>
                <a:cubicBezTo>
                  <a:pt x="27" y="188"/>
                  <a:pt x="31" y="192"/>
                  <a:pt x="36" y="190"/>
                </a:cubicBezTo>
                <a:cubicBezTo>
                  <a:pt x="56" y="179"/>
                  <a:pt x="76" y="167"/>
                  <a:pt x="95" y="154"/>
                </a:cubicBezTo>
                <a:cubicBezTo>
                  <a:pt x="100" y="169"/>
                  <a:pt x="106" y="184"/>
                  <a:pt x="112" y="199"/>
                </a:cubicBezTo>
                <a:cubicBezTo>
                  <a:pt x="114" y="203"/>
                  <a:pt x="120" y="201"/>
                  <a:pt x="121" y="197"/>
                </a:cubicBezTo>
                <a:cubicBezTo>
                  <a:pt x="127" y="178"/>
                  <a:pt x="133" y="158"/>
                  <a:pt x="139" y="139"/>
                </a:cubicBezTo>
                <a:cubicBezTo>
                  <a:pt x="162" y="146"/>
                  <a:pt x="184" y="149"/>
                  <a:pt x="208" y="149"/>
                </a:cubicBezTo>
                <a:cubicBezTo>
                  <a:pt x="213" y="149"/>
                  <a:pt x="214" y="142"/>
                  <a:pt x="210" y="140"/>
                </a:cubicBezTo>
                <a:close/>
                <a:moveTo>
                  <a:pt x="171" y="59"/>
                </a:moveTo>
                <a:cubicBezTo>
                  <a:pt x="167" y="56"/>
                  <a:pt x="163" y="52"/>
                  <a:pt x="158" y="49"/>
                </a:cubicBezTo>
                <a:cubicBezTo>
                  <a:pt x="165" y="46"/>
                  <a:pt x="172" y="44"/>
                  <a:pt x="179" y="41"/>
                </a:cubicBezTo>
                <a:cubicBezTo>
                  <a:pt x="176" y="47"/>
                  <a:pt x="174" y="53"/>
                  <a:pt x="171" y="59"/>
                </a:cubicBezTo>
                <a:close/>
                <a:moveTo>
                  <a:pt x="144" y="54"/>
                </a:moveTo>
                <a:cubicBezTo>
                  <a:pt x="147" y="53"/>
                  <a:pt x="151" y="51"/>
                  <a:pt x="154" y="50"/>
                </a:cubicBezTo>
                <a:cubicBezTo>
                  <a:pt x="159" y="55"/>
                  <a:pt x="164" y="59"/>
                  <a:pt x="169" y="64"/>
                </a:cubicBezTo>
                <a:cubicBezTo>
                  <a:pt x="168" y="66"/>
                  <a:pt x="167" y="69"/>
                  <a:pt x="166" y="72"/>
                </a:cubicBezTo>
                <a:cubicBezTo>
                  <a:pt x="158" y="67"/>
                  <a:pt x="150" y="61"/>
                  <a:pt x="143" y="54"/>
                </a:cubicBezTo>
                <a:cubicBezTo>
                  <a:pt x="144" y="54"/>
                  <a:pt x="144" y="54"/>
                  <a:pt x="144" y="54"/>
                </a:cubicBezTo>
                <a:close/>
                <a:moveTo>
                  <a:pt x="138" y="56"/>
                </a:moveTo>
                <a:cubicBezTo>
                  <a:pt x="145" y="65"/>
                  <a:pt x="153" y="72"/>
                  <a:pt x="163" y="77"/>
                </a:cubicBezTo>
                <a:cubicBezTo>
                  <a:pt x="162" y="80"/>
                  <a:pt x="160" y="83"/>
                  <a:pt x="158" y="86"/>
                </a:cubicBezTo>
                <a:cubicBezTo>
                  <a:pt x="154" y="83"/>
                  <a:pt x="149" y="80"/>
                  <a:pt x="145" y="76"/>
                </a:cubicBezTo>
                <a:cubicBezTo>
                  <a:pt x="138" y="71"/>
                  <a:pt x="131" y="66"/>
                  <a:pt x="125" y="61"/>
                </a:cubicBezTo>
                <a:cubicBezTo>
                  <a:pt x="129" y="60"/>
                  <a:pt x="134" y="58"/>
                  <a:pt x="138" y="56"/>
                </a:cubicBezTo>
                <a:close/>
                <a:moveTo>
                  <a:pt x="45" y="173"/>
                </a:moveTo>
                <a:cubicBezTo>
                  <a:pt x="48" y="169"/>
                  <a:pt x="50" y="164"/>
                  <a:pt x="53" y="160"/>
                </a:cubicBezTo>
                <a:cubicBezTo>
                  <a:pt x="55" y="161"/>
                  <a:pt x="57" y="163"/>
                  <a:pt x="59" y="164"/>
                </a:cubicBezTo>
                <a:cubicBezTo>
                  <a:pt x="59" y="165"/>
                  <a:pt x="59" y="165"/>
                  <a:pt x="60" y="165"/>
                </a:cubicBezTo>
                <a:cubicBezTo>
                  <a:pt x="55" y="168"/>
                  <a:pt x="50" y="170"/>
                  <a:pt x="45" y="173"/>
                </a:cubicBezTo>
                <a:close/>
                <a:moveTo>
                  <a:pt x="61" y="164"/>
                </a:moveTo>
                <a:cubicBezTo>
                  <a:pt x="62" y="163"/>
                  <a:pt x="62" y="162"/>
                  <a:pt x="61" y="162"/>
                </a:cubicBezTo>
                <a:cubicBezTo>
                  <a:pt x="59" y="160"/>
                  <a:pt x="57" y="158"/>
                  <a:pt x="55" y="156"/>
                </a:cubicBezTo>
                <a:cubicBezTo>
                  <a:pt x="56" y="153"/>
                  <a:pt x="57" y="151"/>
                  <a:pt x="59" y="148"/>
                </a:cubicBezTo>
                <a:cubicBezTo>
                  <a:pt x="61" y="150"/>
                  <a:pt x="63" y="152"/>
                  <a:pt x="66" y="154"/>
                </a:cubicBezTo>
                <a:cubicBezTo>
                  <a:pt x="67" y="156"/>
                  <a:pt x="69" y="157"/>
                  <a:pt x="70" y="158"/>
                </a:cubicBezTo>
                <a:cubicBezTo>
                  <a:pt x="67" y="160"/>
                  <a:pt x="64" y="162"/>
                  <a:pt x="61" y="164"/>
                </a:cubicBezTo>
                <a:close/>
                <a:moveTo>
                  <a:pt x="74" y="156"/>
                </a:moveTo>
                <a:cubicBezTo>
                  <a:pt x="72" y="154"/>
                  <a:pt x="69" y="153"/>
                  <a:pt x="67" y="151"/>
                </a:cubicBezTo>
                <a:cubicBezTo>
                  <a:pt x="65" y="149"/>
                  <a:pt x="62" y="147"/>
                  <a:pt x="60" y="145"/>
                </a:cubicBezTo>
                <a:cubicBezTo>
                  <a:pt x="62" y="142"/>
                  <a:pt x="63" y="139"/>
                  <a:pt x="65" y="136"/>
                </a:cubicBezTo>
                <a:cubicBezTo>
                  <a:pt x="71" y="141"/>
                  <a:pt x="77" y="146"/>
                  <a:pt x="84" y="149"/>
                </a:cubicBezTo>
                <a:cubicBezTo>
                  <a:pt x="80" y="152"/>
                  <a:pt x="77" y="154"/>
                  <a:pt x="74" y="156"/>
                </a:cubicBezTo>
                <a:close/>
                <a:moveTo>
                  <a:pt x="95" y="142"/>
                </a:moveTo>
                <a:cubicBezTo>
                  <a:pt x="92" y="144"/>
                  <a:pt x="90" y="145"/>
                  <a:pt x="87" y="147"/>
                </a:cubicBezTo>
                <a:cubicBezTo>
                  <a:pt x="80" y="142"/>
                  <a:pt x="73" y="137"/>
                  <a:pt x="67" y="133"/>
                </a:cubicBezTo>
                <a:cubicBezTo>
                  <a:pt x="68" y="131"/>
                  <a:pt x="68" y="129"/>
                  <a:pt x="69" y="127"/>
                </a:cubicBezTo>
                <a:cubicBezTo>
                  <a:pt x="70" y="126"/>
                  <a:pt x="70" y="123"/>
                  <a:pt x="69" y="121"/>
                </a:cubicBezTo>
                <a:cubicBezTo>
                  <a:pt x="51" y="107"/>
                  <a:pt x="34" y="92"/>
                  <a:pt x="18" y="76"/>
                </a:cubicBezTo>
                <a:cubicBezTo>
                  <a:pt x="19" y="76"/>
                  <a:pt x="20" y="76"/>
                  <a:pt x="21" y="76"/>
                </a:cubicBezTo>
                <a:cubicBezTo>
                  <a:pt x="46" y="98"/>
                  <a:pt x="71" y="120"/>
                  <a:pt x="97" y="141"/>
                </a:cubicBezTo>
                <a:cubicBezTo>
                  <a:pt x="96" y="141"/>
                  <a:pt x="96" y="141"/>
                  <a:pt x="95" y="142"/>
                </a:cubicBezTo>
                <a:close/>
                <a:moveTo>
                  <a:pt x="116" y="182"/>
                </a:moveTo>
                <a:cubicBezTo>
                  <a:pt x="111" y="170"/>
                  <a:pt x="107" y="158"/>
                  <a:pt x="103" y="146"/>
                </a:cubicBezTo>
                <a:cubicBezTo>
                  <a:pt x="109" y="151"/>
                  <a:pt x="116" y="156"/>
                  <a:pt x="122" y="161"/>
                </a:cubicBezTo>
                <a:cubicBezTo>
                  <a:pt x="120" y="168"/>
                  <a:pt x="118" y="175"/>
                  <a:pt x="116" y="182"/>
                </a:cubicBezTo>
                <a:close/>
                <a:moveTo>
                  <a:pt x="124" y="157"/>
                </a:moveTo>
                <a:cubicBezTo>
                  <a:pt x="93" y="129"/>
                  <a:pt x="60" y="102"/>
                  <a:pt x="27" y="77"/>
                </a:cubicBezTo>
                <a:cubicBezTo>
                  <a:pt x="31" y="77"/>
                  <a:pt x="35" y="78"/>
                  <a:pt x="39" y="79"/>
                </a:cubicBezTo>
                <a:cubicBezTo>
                  <a:pt x="39" y="79"/>
                  <a:pt x="39" y="79"/>
                  <a:pt x="39" y="79"/>
                </a:cubicBezTo>
                <a:cubicBezTo>
                  <a:pt x="69" y="102"/>
                  <a:pt x="97" y="125"/>
                  <a:pt x="126" y="148"/>
                </a:cubicBezTo>
                <a:cubicBezTo>
                  <a:pt x="125" y="151"/>
                  <a:pt x="124" y="154"/>
                  <a:pt x="124" y="157"/>
                </a:cubicBezTo>
                <a:close/>
                <a:moveTo>
                  <a:pt x="127" y="144"/>
                </a:moveTo>
                <a:cubicBezTo>
                  <a:pt x="102" y="121"/>
                  <a:pt x="75" y="100"/>
                  <a:pt x="48" y="81"/>
                </a:cubicBezTo>
                <a:cubicBezTo>
                  <a:pt x="53" y="82"/>
                  <a:pt x="59" y="85"/>
                  <a:pt x="64" y="87"/>
                </a:cubicBezTo>
                <a:cubicBezTo>
                  <a:pt x="68" y="89"/>
                  <a:pt x="70" y="87"/>
                  <a:pt x="71" y="84"/>
                </a:cubicBezTo>
                <a:cubicBezTo>
                  <a:pt x="91" y="101"/>
                  <a:pt x="111" y="117"/>
                  <a:pt x="131" y="133"/>
                </a:cubicBezTo>
                <a:cubicBezTo>
                  <a:pt x="130" y="137"/>
                  <a:pt x="129" y="141"/>
                  <a:pt x="127" y="144"/>
                </a:cubicBezTo>
                <a:close/>
                <a:moveTo>
                  <a:pt x="138" y="128"/>
                </a:moveTo>
                <a:cubicBezTo>
                  <a:pt x="136" y="127"/>
                  <a:pt x="134" y="128"/>
                  <a:pt x="133" y="129"/>
                </a:cubicBezTo>
                <a:cubicBezTo>
                  <a:pt x="113" y="112"/>
                  <a:pt x="92" y="96"/>
                  <a:pt x="72" y="79"/>
                </a:cubicBezTo>
                <a:cubicBezTo>
                  <a:pt x="72" y="78"/>
                  <a:pt x="72" y="78"/>
                  <a:pt x="72" y="77"/>
                </a:cubicBezTo>
                <a:cubicBezTo>
                  <a:pt x="72" y="73"/>
                  <a:pt x="72" y="69"/>
                  <a:pt x="72" y="66"/>
                </a:cubicBezTo>
                <a:cubicBezTo>
                  <a:pt x="86" y="79"/>
                  <a:pt x="101" y="91"/>
                  <a:pt x="117" y="103"/>
                </a:cubicBezTo>
                <a:cubicBezTo>
                  <a:pt x="130" y="113"/>
                  <a:pt x="142" y="125"/>
                  <a:pt x="157" y="133"/>
                </a:cubicBezTo>
                <a:cubicBezTo>
                  <a:pt x="150" y="132"/>
                  <a:pt x="144" y="130"/>
                  <a:pt x="138" y="128"/>
                </a:cubicBezTo>
                <a:close/>
                <a:moveTo>
                  <a:pt x="167" y="136"/>
                </a:moveTo>
                <a:cubicBezTo>
                  <a:pt x="168" y="135"/>
                  <a:pt x="168" y="134"/>
                  <a:pt x="167" y="133"/>
                </a:cubicBezTo>
                <a:cubicBezTo>
                  <a:pt x="153" y="119"/>
                  <a:pt x="136" y="109"/>
                  <a:pt x="121" y="98"/>
                </a:cubicBezTo>
                <a:cubicBezTo>
                  <a:pt x="105" y="85"/>
                  <a:pt x="88" y="72"/>
                  <a:pt x="72" y="60"/>
                </a:cubicBezTo>
                <a:cubicBezTo>
                  <a:pt x="72" y="54"/>
                  <a:pt x="72" y="48"/>
                  <a:pt x="72" y="43"/>
                </a:cubicBezTo>
                <a:cubicBezTo>
                  <a:pt x="108" y="74"/>
                  <a:pt x="142" y="106"/>
                  <a:pt x="178" y="137"/>
                </a:cubicBezTo>
                <a:cubicBezTo>
                  <a:pt x="174" y="137"/>
                  <a:pt x="171" y="136"/>
                  <a:pt x="167" y="136"/>
                </a:cubicBezTo>
                <a:close/>
                <a:moveTo>
                  <a:pt x="188" y="138"/>
                </a:moveTo>
                <a:cubicBezTo>
                  <a:pt x="152" y="102"/>
                  <a:pt x="112" y="69"/>
                  <a:pt x="72" y="37"/>
                </a:cubicBezTo>
                <a:cubicBezTo>
                  <a:pt x="72" y="30"/>
                  <a:pt x="73" y="23"/>
                  <a:pt x="73" y="16"/>
                </a:cubicBezTo>
                <a:cubicBezTo>
                  <a:pt x="81" y="25"/>
                  <a:pt x="89" y="34"/>
                  <a:pt x="97" y="43"/>
                </a:cubicBezTo>
                <a:cubicBezTo>
                  <a:pt x="101" y="49"/>
                  <a:pt x="108" y="60"/>
                  <a:pt x="116" y="62"/>
                </a:cubicBezTo>
                <a:cubicBezTo>
                  <a:pt x="117" y="62"/>
                  <a:pt x="117" y="62"/>
                  <a:pt x="118" y="62"/>
                </a:cubicBezTo>
                <a:cubicBezTo>
                  <a:pt x="126" y="68"/>
                  <a:pt x="134" y="75"/>
                  <a:pt x="141" y="81"/>
                </a:cubicBezTo>
                <a:cubicBezTo>
                  <a:pt x="146" y="84"/>
                  <a:pt x="150" y="89"/>
                  <a:pt x="155" y="92"/>
                </a:cubicBezTo>
                <a:cubicBezTo>
                  <a:pt x="155" y="93"/>
                  <a:pt x="154" y="94"/>
                  <a:pt x="154" y="94"/>
                </a:cubicBezTo>
                <a:cubicBezTo>
                  <a:pt x="153" y="96"/>
                  <a:pt x="153" y="99"/>
                  <a:pt x="155" y="100"/>
                </a:cubicBezTo>
                <a:cubicBezTo>
                  <a:pt x="167" y="114"/>
                  <a:pt x="180" y="127"/>
                  <a:pt x="194" y="139"/>
                </a:cubicBezTo>
                <a:cubicBezTo>
                  <a:pt x="192" y="139"/>
                  <a:pt x="190" y="138"/>
                  <a:pt x="188" y="138"/>
                </a:cubicBezTo>
                <a:close/>
              </a:path>
            </a:pathLst>
          </a:custGeom>
          <a:solidFill>
            <a:schemeClr val="tx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nvGrpSpPr>
          <p:cNvPr id="21" name="组合 20"/>
          <p:cNvGrpSpPr/>
          <p:nvPr/>
        </p:nvGrpSpPr>
        <p:grpSpPr>
          <a:xfrm>
            <a:off x="1570510" y="1915851"/>
            <a:ext cx="3484090" cy="3026859"/>
            <a:chOff x="1570510" y="1915851"/>
            <a:chExt cx="3484090" cy="3026859"/>
          </a:xfrm>
        </p:grpSpPr>
        <p:pic>
          <p:nvPicPr>
            <p:cNvPr id="16" name="图片 15"/>
            <p:cNvPicPr>
              <a:picLocks noChangeAspect="1"/>
            </p:cNvPicPr>
            <p:nvPr/>
          </p:nvPicPr>
          <p:blipFill>
            <a:blip r:embed="rId3"/>
            <a:stretch>
              <a:fillRect/>
            </a:stretch>
          </p:blipFill>
          <p:spPr>
            <a:xfrm>
              <a:off x="1570510" y="1915851"/>
              <a:ext cx="3484090" cy="3026859"/>
            </a:xfrm>
            <a:prstGeom prst="rect">
              <a:avLst/>
            </a:prstGeom>
          </p:spPr>
        </p:pic>
        <p:pic>
          <p:nvPicPr>
            <p:cNvPr id="13" name="图片 12"/>
            <p:cNvPicPr>
              <a:picLocks noChangeAspect="1"/>
            </p:cNvPicPr>
            <p:nvPr/>
          </p:nvPicPr>
          <p:blipFill>
            <a:blip r:embed="rId4"/>
            <a:stretch>
              <a:fillRect/>
            </a:stretch>
          </p:blipFill>
          <p:spPr>
            <a:xfrm>
              <a:off x="2358626" y="2277616"/>
              <a:ext cx="1907396" cy="1522213"/>
            </a:xfrm>
            <a:prstGeom prst="rect">
              <a:avLst/>
            </a:prstGeom>
          </p:spPr>
        </p:pic>
      </p:grpSp>
      <p:sp>
        <p:nvSpPr>
          <p:cNvPr id="17" name="文本框 16"/>
          <p:cNvSpPr txBox="1"/>
          <p:nvPr/>
        </p:nvSpPr>
        <p:spPr>
          <a:xfrm>
            <a:off x="6367362" y="2988984"/>
            <a:ext cx="3877985"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4800" b="1" noProof="0" dirty="0">
                <a:solidFill>
                  <a:prstClr val="black"/>
                </a:solidFill>
                <a:latin typeface="微软雅黑"/>
                <a:ea typeface="微软雅黑"/>
              </a:rPr>
              <a:t>感谢您的观看</a:t>
            </a:r>
            <a:endParaRPr kumimoji="0" lang="zh-CN" altLang="en-US" sz="4800" b="1" i="0" u="none" strike="noStrike" kern="1200" cap="none" spc="0" normalizeH="0" baseline="0" noProof="0" dirty="0">
              <a:ln>
                <a:noFill/>
              </a:ln>
              <a:solidFill>
                <a:prstClr val="black"/>
              </a:solidFill>
              <a:effectLst/>
              <a:uLnTx/>
              <a:uFillTx/>
              <a:latin typeface="微软雅黑"/>
              <a:ea typeface="微软雅黑"/>
              <a:cs typeface="+mn-cs"/>
            </a:endParaRPr>
          </a:p>
        </p:txBody>
      </p:sp>
      <p:sp>
        <p:nvSpPr>
          <p:cNvPr id="18" name="文本框 17"/>
          <p:cNvSpPr txBox="1"/>
          <p:nvPr/>
        </p:nvSpPr>
        <p:spPr>
          <a:xfrm>
            <a:off x="6367362" y="2218749"/>
            <a:ext cx="3764300" cy="830997"/>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800" b="0" i="0" u="none" strike="noStrike" kern="1200" cap="none" spc="0" normalizeH="0" baseline="0" noProof="0" dirty="0">
                <a:ln>
                  <a:noFill/>
                </a:ln>
                <a:solidFill>
                  <a:prstClr val="black"/>
                </a:solidFill>
                <a:effectLst/>
                <a:uLnTx/>
                <a:uFillTx/>
                <a:latin typeface="Arial"/>
                <a:ea typeface="迷你简准圆" pitchFamily="65" charset="-122"/>
                <a:cs typeface="+mn-cs"/>
              </a:rPr>
              <a:t>THANK YOU</a:t>
            </a:r>
            <a:endParaRPr kumimoji="0" lang="zh-CN" altLang="en-US" sz="4800" b="0" i="0" u="none" strike="noStrike" kern="1200" cap="none" spc="0" normalizeH="0" baseline="0" noProof="0" dirty="0">
              <a:ln>
                <a:noFill/>
              </a:ln>
              <a:solidFill>
                <a:prstClr val="black"/>
              </a:solidFill>
              <a:effectLst/>
              <a:uLnTx/>
              <a:uFillTx/>
              <a:latin typeface="Arial"/>
              <a:ea typeface="迷你简准圆" pitchFamily="65" charset="-122"/>
              <a:cs typeface="+mn-cs"/>
            </a:endParaRPr>
          </a:p>
        </p:txBody>
      </p:sp>
      <p:sp>
        <p:nvSpPr>
          <p:cNvPr id="20" name="文本框 19"/>
          <p:cNvSpPr txBox="1"/>
          <p:nvPr/>
        </p:nvSpPr>
        <p:spPr>
          <a:xfrm>
            <a:off x="5421774" y="5916145"/>
            <a:ext cx="1324402" cy="400110"/>
          </a:xfrm>
          <a:prstGeom prst="rect">
            <a:avLst/>
          </a:prstGeom>
          <a:noFill/>
        </p:spPr>
        <p:txBody>
          <a:bodyPr wrap="none" rtlCol="0">
            <a:spAutoFit/>
            <a:scene3d>
              <a:camera prst="orthographicFront"/>
              <a:lightRig rig="threePt" dir="t"/>
            </a:scene3d>
            <a:sp3d contourW="12700"/>
          </a:bodyPr>
          <a:lstStyle/>
          <a:p>
            <a:pPr lvl="0" algn="ctr">
              <a:defRPr/>
            </a:pPr>
            <a:r>
              <a:rPr lang="en-US" altLang="zh-CN" sz="2000" dirty="0">
                <a:solidFill>
                  <a:prstClr val="black">
                    <a:lumMod val="75000"/>
                    <a:lumOff val="25000"/>
                  </a:prstClr>
                </a:solidFill>
                <a:ea typeface="迷你简准圆" pitchFamily="65" charset="-122"/>
              </a:rPr>
              <a:t>2020.7.13</a:t>
            </a:r>
            <a:endParaRPr lang="zh-CN" altLang="en-US" sz="2000" dirty="0">
              <a:solidFill>
                <a:prstClr val="black">
                  <a:lumMod val="75000"/>
                  <a:lumOff val="25000"/>
                </a:prstClr>
              </a:solidFill>
              <a:ea typeface="迷你简准圆" pitchFamily="65"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par>
                          <p:cTn id="25" fill="hold">
                            <p:stCondLst>
                              <p:cond delay="1000"/>
                            </p:stCondLst>
                            <p:childTnLst>
                              <p:par>
                                <p:cTn id="26" presetID="47" presetClass="entr" presetSubtype="0" fill="hold" grpId="0"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1000"/>
                                        <p:tgtEl>
                                          <p:spTgt spid="18"/>
                                        </p:tgtEl>
                                      </p:cBhvr>
                                    </p:animEffect>
                                    <p:anim calcmode="lin" valueType="num">
                                      <p:cBhvr>
                                        <p:cTn id="29" dur="1000" fill="hold"/>
                                        <p:tgtEl>
                                          <p:spTgt spid="18"/>
                                        </p:tgtEl>
                                        <p:attrNameLst>
                                          <p:attrName>ppt_x</p:attrName>
                                        </p:attrNameLst>
                                      </p:cBhvr>
                                      <p:tavLst>
                                        <p:tav tm="0">
                                          <p:val>
                                            <p:strVal val="#ppt_x"/>
                                          </p:val>
                                        </p:tav>
                                        <p:tav tm="100000">
                                          <p:val>
                                            <p:strVal val="#ppt_x"/>
                                          </p:val>
                                        </p:tav>
                                      </p:tavLst>
                                    </p:anim>
                                    <p:anim calcmode="lin" valueType="num">
                                      <p:cBhvr>
                                        <p:cTn id="30" dur="1000" fill="hold"/>
                                        <p:tgtEl>
                                          <p:spTgt spid="18"/>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2" presetClass="entr" presetSubtype="2" fill="hold" grpId="0" nodeType="afterEffect">
                                  <p:stCondLst>
                                    <p:cond delay="0"/>
                                  </p:stCondLst>
                                  <p:childTnLst>
                                    <p:set>
                                      <p:cBhvr>
                                        <p:cTn id="33" dur="1" fill="hold">
                                          <p:stCondLst>
                                            <p:cond delay="0"/>
                                          </p:stCondLst>
                                        </p:cTn>
                                        <p:tgtEl>
                                          <p:spTgt spid="17"/>
                                        </p:tgtEl>
                                        <p:attrNameLst>
                                          <p:attrName>style.visibility</p:attrName>
                                        </p:attrNameLst>
                                      </p:cBhvr>
                                      <p:to>
                                        <p:strVal val="visible"/>
                                      </p:to>
                                    </p:set>
                                    <p:anim calcmode="lin" valueType="num">
                                      <p:cBhvr additive="base">
                                        <p:cTn id="34" dur="500" fill="hold"/>
                                        <p:tgtEl>
                                          <p:spTgt spid="17"/>
                                        </p:tgtEl>
                                        <p:attrNameLst>
                                          <p:attrName>ppt_x</p:attrName>
                                        </p:attrNameLst>
                                      </p:cBhvr>
                                      <p:tavLst>
                                        <p:tav tm="0">
                                          <p:val>
                                            <p:strVal val="1+#ppt_w/2"/>
                                          </p:val>
                                        </p:tav>
                                        <p:tav tm="100000">
                                          <p:val>
                                            <p:strVal val="#ppt_x"/>
                                          </p:val>
                                        </p:tav>
                                      </p:tavLst>
                                    </p:anim>
                                    <p:anim calcmode="lin" valueType="num">
                                      <p:cBhvr additive="base">
                                        <p:cTn id="35" dur="50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7" grpId="0"/>
      <p:bldP spid="18"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39067"/>
          <a:stretch>
            <a:fillRect/>
          </a:stretch>
        </p:blipFill>
        <p:spPr>
          <a:xfrm>
            <a:off x="0" y="2038350"/>
            <a:ext cx="5994399" cy="2578100"/>
          </a:xfrm>
          <a:prstGeom prst="rect">
            <a:avLst/>
          </a:prstGeom>
        </p:spPr>
      </p:pic>
      <p:sp>
        <p:nvSpPr>
          <p:cNvPr id="3" name="矩形 2"/>
          <p:cNvSpPr/>
          <p:nvPr/>
        </p:nvSpPr>
        <p:spPr>
          <a:xfrm>
            <a:off x="6316981" y="2925470"/>
            <a:ext cx="4325619" cy="700769"/>
          </a:xfrm>
          <a:prstGeom prst="rect">
            <a:avLst/>
          </a:prstGeom>
        </p:spPr>
        <p:txBody>
          <a:bodyPr wrap="square">
            <a:spAutoFit/>
            <a:scene3d>
              <a:camera prst="orthographicFront"/>
              <a:lightRig rig="threePt" dir="t"/>
            </a:scene3d>
            <a:sp3d contourW="12700"/>
          </a:bodyPr>
          <a:lstStyle/>
          <a:p>
            <a:pPr>
              <a:lnSpc>
                <a:spcPct val="120000"/>
              </a:lnSpc>
            </a:pPr>
            <a:r>
              <a:rPr lang="zh-CN" altLang="en-US" sz="3600" b="1" dirty="0">
                <a:solidFill>
                  <a:schemeClr val="tx1">
                    <a:lumMod val="75000"/>
                    <a:lumOff val="25000"/>
                  </a:schemeClr>
                </a:solidFill>
                <a:latin typeface="+mj-ea"/>
                <a:ea typeface="+mj-ea"/>
              </a:rPr>
              <a:t>项目分工</a:t>
            </a:r>
          </a:p>
        </p:txBody>
      </p:sp>
      <p:sp>
        <p:nvSpPr>
          <p:cNvPr id="4" name="文本框 3"/>
          <p:cNvSpPr txBox="1"/>
          <p:nvPr/>
        </p:nvSpPr>
        <p:spPr>
          <a:xfrm>
            <a:off x="6316981" y="3666250"/>
            <a:ext cx="3589019" cy="400110"/>
          </a:xfrm>
          <a:prstGeom prst="rect">
            <a:avLst/>
          </a:prstGeom>
          <a:noFill/>
        </p:spPr>
        <p:txBody>
          <a:bodyPr wrap="square" rtlCol="0">
            <a:spAutoFit/>
            <a:scene3d>
              <a:camera prst="orthographicFront"/>
              <a:lightRig rig="threePt" dir="t"/>
            </a:scene3d>
            <a:sp3d contourW="12700"/>
          </a:bodyPr>
          <a:lstStyle/>
          <a:p>
            <a:pPr lvl="0">
              <a:defRPr/>
            </a:pPr>
            <a:r>
              <a:rPr lang="en-US" altLang="zh-CN" sz="2000" dirty="0">
                <a:solidFill>
                  <a:schemeClr val="tx1">
                    <a:lumMod val="65000"/>
                    <a:lumOff val="35000"/>
                  </a:schemeClr>
                </a:solidFill>
                <a:latin typeface="迷你简准圆" pitchFamily="65" charset="-122"/>
                <a:ea typeface="迷你简准圆" pitchFamily="65" charset="-122"/>
              </a:rPr>
              <a:t>Project division</a:t>
            </a:r>
            <a:endParaRPr lang="zh-CN" altLang="en-US" sz="2000" dirty="0">
              <a:solidFill>
                <a:schemeClr val="tx1">
                  <a:lumMod val="65000"/>
                  <a:lumOff val="35000"/>
                </a:schemeClr>
              </a:solidFill>
              <a:latin typeface="迷你简准圆" pitchFamily="65" charset="-122"/>
              <a:ea typeface="迷你简准圆" pitchFamily="65" charset="-122"/>
            </a:endParaRPr>
          </a:p>
        </p:txBody>
      </p:sp>
      <p:sp>
        <p:nvSpPr>
          <p:cNvPr id="5" name="矩形 4"/>
          <p:cNvSpPr/>
          <p:nvPr/>
        </p:nvSpPr>
        <p:spPr>
          <a:xfrm>
            <a:off x="6316981" y="2217967"/>
            <a:ext cx="4325619" cy="763094"/>
          </a:xfrm>
          <a:prstGeom prst="rect">
            <a:avLst/>
          </a:prstGeom>
        </p:spPr>
        <p:txBody>
          <a:bodyPr wrap="square">
            <a:spAutoFit/>
            <a:scene3d>
              <a:camera prst="orthographicFront"/>
              <a:lightRig rig="threePt" dir="t"/>
            </a:scene3d>
            <a:sp3d contourW="12700"/>
          </a:bodyPr>
          <a:lstStyle/>
          <a:p>
            <a:pPr>
              <a:lnSpc>
                <a:spcPct val="120000"/>
              </a:lnSpc>
            </a:pPr>
            <a:r>
              <a:rPr lang="en-US" altLang="zh-CN" sz="4000" b="1" dirty="0">
                <a:solidFill>
                  <a:schemeClr val="tx1">
                    <a:lumMod val="75000"/>
                    <a:lumOff val="25000"/>
                  </a:schemeClr>
                </a:solidFill>
                <a:ea typeface="+mj-ea"/>
              </a:rPr>
              <a:t>PART 01</a:t>
            </a:r>
            <a:endParaRPr lang="zh-CN" altLang="en-US" sz="4000" b="1" dirty="0">
              <a:solidFill>
                <a:schemeClr val="tx1">
                  <a:lumMod val="75000"/>
                  <a:lumOff val="25000"/>
                </a:schemeClr>
              </a:solidFill>
              <a:ea typeface="+mj-ea"/>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1+#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059028" y="2928257"/>
            <a:ext cx="1321344" cy="1734457"/>
          </a:xfrm>
          <a:prstGeom prst="rect">
            <a:avLst/>
          </a:prstGeom>
        </p:spPr>
      </p:pic>
      <p:pic>
        <p:nvPicPr>
          <p:cNvPr id="3" name="图片 2"/>
          <p:cNvPicPr>
            <a:picLocks noChangeAspect="1"/>
          </p:cNvPicPr>
          <p:nvPr/>
        </p:nvPicPr>
        <p:blipFill>
          <a:blip r:embed="rId3"/>
          <a:stretch>
            <a:fillRect/>
          </a:stretch>
        </p:blipFill>
        <p:spPr>
          <a:xfrm flipV="1">
            <a:off x="3366799" y="2928257"/>
            <a:ext cx="1321344" cy="1734457"/>
          </a:xfrm>
          <a:prstGeom prst="rect">
            <a:avLst/>
          </a:prstGeom>
        </p:spPr>
      </p:pic>
      <p:pic>
        <p:nvPicPr>
          <p:cNvPr id="4" name="图片 3"/>
          <p:cNvPicPr>
            <a:picLocks noChangeAspect="1"/>
          </p:cNvPicPr>
          <p:nvPr/>
        </p:nvPicPr>
        <p:blipFill>
          <a:blip r:embed="rId3"/>
          <a:stretch>
            <a:fillRect/>
          </a:stretch>
        </p:blipFill>
        <p:spPr>
          <a:xfrm>
            <a:off x="5674570" y="2928257"/>
            <a:ext cx="1321344" cy="1734457"/>
          </a:xfrm>
          <a:prstGeom prst="rect">
            <a:avLst/>
          </a:prstGeom>
        </p:spPr>
      </p:pic>
      <p:pic>
        <p:nvPicPr>
          <p:cNvPr id="5" name="图片 4"/>
          <p:cNvPicPr>
            <a:picLocks noChangeAspect="1"/>
          </p:cNvPicPr>
          <p:nvPr/>
        </p:nvPicPr>
        <p:blipFill>
          <a:blip r:embed="rId3"/>
          <a:stretch>
            <a:fillRect/>
          </a:stretch>
        </p:blipFill>
        <p:spPr>
          <a:xfrm flipV="1">
            <a:off x="7982341" y="2928257"/>
            <a:ext cx="1321344" cy="1734457"/>
          </a:xfrm>
          <a:prstGeom prst="rect">
            <a:avLst/>
          </a:prstGeom>
        </p:spPr>
      </p:pic>
      <p:grpSp>
        <p:nvGrpSpPr>
          <p:cNvPr id="6" name="组合 5"/>
          <p:cNvGrpSpPr/>
          <p:nvPr/>
        </p:nvGrpSpPr>
        <p:grpSpPr>
          <a:xfrm>
            <a:off x="4209142" y="254523"/>
            <a:ext cx="3773716" cy="891582"/>
            <a:chOff x="4209142" y="254523"/>
            <a:chExt cx="3773716" cy="891582"/>
          </a:xfrm>
        </p:grpSpPr>
        <p:pic>
          <p:nvPicPr>
            <p:cNvPr id="7" name="图片 6"/>
            <p:cNvPicPr>
              <a:picLocks noChangeAspect="1"/>
            </p:cNvPicPr>
            <p:nvPr/>
          </p:nvPicPr>
          <p:blipFill>
            <a:blip r:embed="rId4"/>
            <a:stretch>
              <a:fillRect/>
            </a:stretch>
          </p:blipFill>
          <p:spPr>
            <a:xfrm>
              <a:off x="4209142" y="254523"/>
              <a:ext cx="3773716" cy="891582"/>
            </a:xfrm>
            <a:prstGeom prst="rect">
              <a:avLst/>
            </a:prstGeom>
          </p:spPr>
        </p:pic>
        <p:sp>
          <p:nvSpPr>
            <p:cNvPr id="8" name="文本框 7"/>
            <p:cNvSpPr txBox="1"/>
            <p:nvPr/>
          </p:nvSpPr>
          <p:spPr>
            <a:xfrm>
              <a:off x="5310921"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项目分工</a:t>
              </a:r>
            </a:p>
          </p:txBody>
        </p:sp>
      </p:grpSp>
      <p:grpSp>
        <p:nvGrpSpPr>
          <p:cNvPr id="9" name="组合 8"/>
          <p:cNvGrpSpPr/>
          <p:nvPr/>
        </p:nvGrpSpPr>
        <p:grpSpPr>
          <a:xfrm>
            <a:off x="330948" y="1778988"/>
            <a:ext cx="2777504" cy="681560"/>
            <a:chOff x="7325360" y="2384859"/>
            <a:chExt cx="2777504" cy="681560"/>
          </a:xfrm>
        </p:grpSpPr>
        <p:sp>
          <p:nvSpPr>
            <p:cNvPr id="10" name="矩形 9"/>
            <p:cNvSpPr/>
            <p:nvPr/>
          </p:nvSpPr>
          <p:spPr>
            <a:xfrm>
              <a:off x="7325360" y="2737483"/>
              <a:ext cx="2777504" cy="328936"/>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latin typeface="+mj-ea"/>
                  <a:ea typeface="+mj-ea"/>
                </a:rPr>
                <a:t>负责模型，</a:t>
              </a:r>
              <a:r>
                <a:rPr lang="en-US" altLang="zh-CN" sz="1400" dirty="0" err="1">
                  <a:latin typeface="+mj-ea"/>
                  <a:ea typeface="+mj-ea"/>
                </a:rPr>
                <a:t>websocket</a:t>
              </a:r>
              <a:r>
                <a:rPr lang="zh-CN" altLang="en-US" sz="1400" dirty="0">
                  <a:latin typeface="+mj-ea"/>
                  <a:ea typeface="+mj-ea"/>
                </a:rPr>
                <a:t>连接</a:t>
              </a:r>
            </a:p>
          </p:txBody>
        </p:sp>
        <p:sp>
          <p:nvSpPr>
            <p:cNvPr id="11" name="矩形 10"/>
            <p:cNvSpPr/>
            <p:nvPr/>
          </p:nvSpPr>
          <p:spPr>
            <a:xfrm>
              <a:off x="7593125" y="2384859"/>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mj-ea"/>
                  <a:ea typeface="+mj-ea"/>
                </a:rPr>
                <a:t>组长：王磊</a:t>
              </a:r>
            </a:p>
          </p:txBody>
        </p:sp>
      </p:grpSp>
      <p:grpSp>
        <p:nvGrpSpPr>
          <p:cNvPr id="12" name="组合 11"/>
          <p:cNvGrpSpPr/>
          <p:nvPr/>
        </p:nvGrpSpPr>
        <p:grpSpPr>
          <a:xfrm>
            <a:off x="4862313" y="1778988"/>
            <a:ext cx="2777504" cy="681560"/>
            <a:chOff x="7325360" y="2384859"/>
            <a:chExt cx="2777504" cy="681560"/>
          </a:xfrm>
        </p:grpSpPr>
        <p:sp>
          <p:nvSpPr>
            <p:cNvPr id="13" name="矩形 12"/>
            <p:cNvSpPr/>
            <p:nvPr/>
          </p:nvSpPr>
          <p:spPr>
            <a:xfrm>
              <a:off x="7325360" y="2737483"/>
              <a:ext cx="2777504" cy="328936"/>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latin typeface="+mj-ea"/>
                  <a:ea typeface="+mj-ea"/>
                </a:rPr>
                <a:t>负责改进模型</a:t>
              </a:r>
            </a:p>
          </p:txBody>
        </p:sp>
        <p:sp>
          <p:nvSpPr>
            <p:cNvPr id="14" name="矩形 13"/>
            <p:cNvSpPr/>
            <p:nvPr/>
          </p:nvSpPr>
          <p:spPr>
            <a:xfrm>
              <a:off x="7593125" y="2384859"/>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mj-ea"/>
                  <a:ea typeface="+mj-ea"/>
                </a:rPr>
                <a:t>组员：燕怡楠</a:t>
              </a:r>
            </a:p>
          </p:txBody>
        </p:sp>
      </p:grpSp>
      <p:grpSp>
        <p:nvGrpSpPr>
          <p:cNvPr id="15" name="组合 14"/>
          <p:cNvGrpSpPr/>
          <p:nvPr/>
        </p:nvGrpSpPr>
        <p:grpSpPr>
          <a:xfrm>
            <a:off x="2599711" y="4856017"/>
            <a:ext cx="2777504" cy="681560"/>
            <a:chOff x="7325360" y="2384859"/>
            <a:chExt cx="2777504" cy="681560"/>
          </a:xfrm>
        </p:grpSpPr>
        <p:sp>
          <p:nvSpPr>
            <p:cNvPr id="16" name="矩形 15"/>
            <p:cNvSpPr/>
            <p:nvPr/>
          </p:nvSpPr>
          <p:spPr>
            <a:xfrm>
              <a:off x="7325360" y="2737483"/>
              <a:ext cx="2777504" cy="328936"/>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latin typeface="+mj-ea"/>
                  <a:ea typeface="+mj-ea"/>
                </a:rPr>
                <a:t>负责模型、搭建服务器</a:t>
              </a:r>
            </a:p>
          </p:txBody>
        </p:sp>
        <p:sp>
          <p:nvSpPr>
            <p:cNvPr id="17" name="矩形 16"/>
            <p:cNvSpPr/>
            <p:nvPr/>
          </p:nvSpPr>
          <p:spPr>
            <a:xfrm>
              <a:off x="7593125" y="2384859"/>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mj-ea"/>
                  <a:ea typeface="+mj-ea"/>
                </a:rPr>
                <a:t>组员：申淳元</a:t>
              </a:r>
            </a:p>
          </p:txBody>
        </p:sp>
      </p:grpSp>
      <p:grpSp>
        <p:nvGrpSpPr>
          <p:cNvPr id="18" name="组合 17"/>
          <p:cNvGrpSpPr/>
          <p:nvPr/>
        </p:nvGrpSpPr>
        <p:grpSpPr>
          <a:xfrm>
            <a:off x="7254261" y="4856017"/>
            <a:ext cx="2777504" cy="681560"/>
            <a:chOff x="7325360" y="2384859"/>
            <a:chExt cx="2777504" cy="681560"/>
          </a:xfrm>
        </p:grpSpPr>
        <p:sp>
          <p:nvSpPr>
            <p:cNvPr id="19" name="矩形 18"/>
            <p:cNvSpPr/>
            <p:nvPr/>
          </p:nvSpPr>
          <p:spPr>
            <a:xfrm>
              <a:off x="7325360" y="2737483"/>
              <a:ext cx="2777504" cy="328936"/>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latin typeface="+mj-ea"/>
                  <a:ea typeface="+mj-ea"/>
                </a:rPr>
                <a:t>负责</a:t>
              </a:r>
              <a:r>
                <a:rPr lang="en-US" altLang="zh-CN" sz="1400" dirty="0">
                  <a:latin typeface="+mj-ea"/>
                  <a:ea typeface="+mj-ea"/>
                </a:rPr>
                <a:t>java</a:t>
              </a:r>
              <a:r>
                <a:rPr lang="zh-CN" altLang="en-US" sz="1400" dirty="0">
                  <a:latin typeface="+mj-ea"/>
                  <a:ea typeface="+mj-ea"/>
                </a:rPr>
                <a:t>前端的实现</a:t>
              </a:r>
            </a:p>
          </p:txBody>
        </p:sp>
        <p:sp>
          <p:nvSpPr>
            <p:cNvPr id="20" name="矩形 19"/>
            <p:cNvSpPr/>
            <p:nvPr/>
          </p:nvSpPr>
          <p:spPr>
            <a:xfrm>
              <a:off x="7593125" y="2384859"/>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mj-ea"/>
                  <a:ea typeface="+mj-ea"/>
                </a:rPr>
                <a:t>组员：韦永剑</a:t>
              </a:r>
            </a:p>
          </p:txBody>
        </p:sp>
      </p:grpSp>
      <p:pic>
        <p:nvPicPr>
          <p:cNvPr id="21" name="图片 20">
            <a:extLst>
              <a:ext uri="{FF2B5EF4-FFF2-40B4-BE49-F238E27FC236}">
                <a16:creationId xmlns:a16="http://schemas.microsoft.com/office/drawing/2014/main" id="{BE988C57-D1ED-4537-8841-4130FEF5D974}"/>
              </a:ext>
            </a:extLst>
          </p:cNvPr>
          <p:cNvPicPr>
            <a:picLocks noChangeAspect="1"/>
          </p:cNvPicPr>
          <p:nvPr/>
        </p:nvPicPr>
        <p:blipFill>
          <a:blip r:embed="rId3"/>
          <a:stretch>
            <a:fillRect/>
          </a:stretch>
        </p:blipFill>
        <p:spPr>
          <a:xfrm>
            <a:off x="10126827" y="2928257"/>
            <a:ext cx="1321344" cy="1734457"/>
          </a:xfrm>
          <a:prstGeom prst="rect">
            <a:avLst/>
          </a:prstGeom>
        </p:spPr>
      </p:pic>
      <p:grpSp>
        <p:nvGrpSpPr>
          <p:cNvPr id="22" name="组合 21">
            <a:extLst>
              <a:ext uri="{FF2B5EF4-FFF2-40B4-BE49-F238E27FC236}">
                <a16:creationId xmlns:a16="http://schemas.microsoft.com/office/drawing/2014/main" id="{C7E43F35-5138-44B2-BBBA-C7C80BBA3847}"/>
              </a:ext>
            </a:extLst>
          </p:cNvPr>
          <p:cNvGrpSpPr/>
          <p:nvPr/>
        </p:nvGrpSpPr>
        <p:grpSpPr>
          <a:xfrm>
            <a:off x="9314570" y="1778988"/>
            <a:ext cx="2777504" cy="681560"/>
            <a:chOff x="7325360" y="2384859"/>
            <a:chExt cx="2777504" cy="681560"/>
          </a:xfrm>
        </p:grpSpPr>
        <p:sp>
          <p:nvSpPr>
            <p:cNvPr id="23" name="矩形 22">
              <a:extLst>
                <a:ext uri="{FF2B5EF4-FFF2-40B4-BE49-F238E27FC236}">
                  <a16:creationId xmlns:a16="http://schemas.microsoft.com/office/drawing/2014/main" id="{CA3DBE1C-04F0-4688-828E-8F2C43584057}"/>
                </a:ext>
              </a:extLst>
            </p:cNvPr>
            <p:cNvSpPr/>
            <p:nvPr/>
          </p:nvSpPr>
          <p:spPr>
            <a:xfrm>
              <a:off x="7325360" y="2737483"/>
              <a:ext cx="2777504" cy="328936"/>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latin typeface="+mj-ea"/>
                  <a:ea typeface="+mj-ea"/>
                </a:rPr>
                <a:t>负责搭建</a:t>
              </a:r>
              <a:r>
                <a:rPr lang="en-US" altLang="zh-CN" sz="1400" dirty="0">
                  <a:latin typeface="+mj-ea"/>
                  <a:ea typeface="+mj-ea"/>
                </a:rPr>
                <a:t>flack</a:t>
              </a:r>
              <a:r>
                <a:rPr lang="zh-CN" altLang="en-US" sz="1400" dirty="0">
                  <a:latin typeface="+mj-ea"/>
                  <a:ea typeface="+mj-ea"/>
                </a:rPr>
                <a:t>框架</a:t>
              </a:r>
            </a:p>
          </p:txBody>
        </p:sp>
        <p:sp>
          <p:nvSpPr>
            <p:cNvPr id="24" name="矩形 23">
              <a:extLst>
                <a:ext uri="{FF2B5EF4-FFF2-40B4-BE49-F238E27FC236}">
                  <a16:creationId xmlns:a16="http://schemas.microsoft.com/office/drawing/2014/main" id="{E7C808D8-72FB-4877-9367-B008DE0B3675}"/>
                </a:ext>
              </a:extLst>
            </p:cNvPr>
            <p:cNvSpPr/>
            <p:nvPr/>
          </p:nvSpPr>
          <p:spPr>
            <a:xfrm>
              <a:off x="7593125" y="2384859"/>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latin typeface="+mj-ea"/>
                  <a:ea typeface="+mj-ea"/>
                </a:rPr>
                <a:t>组员：吴明昊</a:t>
              </a:r>
            </a:p>
          </p:txBody>
        </p:sp>
      </p:gr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fltVal val="0"/>
                                          </p:val>
                                        </p:tav>
                                        <p:tav tm="100000">
                                          <p:val>
                                            <p:strVal val="#ppt_w"/>
                                          </p:val>
                                        </p:tav>
                                      </p:tavLst>
                                    </p:anim>
                                    <p:anim calcmode="lin" valueType="num">
                                      <p:cBhvr>
                                        <p:cTn id="20" dur="500" fill="hold"/>
                                        <p:tgtEl>
                                          <p:spTgt spid="9"/>
                                        </p:tgtEl>
                                        <p:attrNameLst>
                                          <p:attrName>ppt_h</p:attrName>
                                        </p:attrNameLst>
                                      </p:cBhvr>
                                      <p:tavLst>
                                        <p:tav tm="0">
                                          <p:val>
                                            <p:fltVal val="0"/>
                                          </p:val>
                                        </p:tav>
                                        <p:tav tm="100000">
                                          <p:val>
                                            <p:strVal val="#ppt_h"/>
                                          </p:val>
                                        </p:tav>
                                      </p:tavLst>
                                    </p:anim>
                                    <p:animEffect transition="in" filter="fade">
                                      <p:cBhvr>
                                        <p:cTn id="21" dur="500"/>
                                        <p:tgtEl>
                                          <p:spTgt spid="9"/>
                                        </p:tgtEl>
                                      </p:cBhvr>
                                    </p:animEffect>
                                  </p:childTnLst>
                                </p:cTn>
                              </p:par>
                            </p:childTnLst>
                          </p:cTn>
                        </p:par>
                        <p:par>
                          <p:cTn id="22" fill="hold">
                            <p:stCondLst>
                              <p:cond delay="2000"/>
                            </p:stCondLst>
                            <p:childTnLst>
                              <p:par>
                                <p:cTn id="23" presetID="47" presetClass="entr" presetSubtype="0"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1000"/>
                                        <p:tgtEl>
                                          <p:spTgt spid="3"/>
                                        </p:tgtEl>
                                      </p:cBhvr>
                                    </p:animEffect>
                                    <p:anim calcmode="lin" valueType="num">
                                      <p:cBhvr>
                                        <p:cTn id="26" dur="1000" fill="hold"/>
                                        <p:tgtEl>
                                          <p:spTgt spid="3"/>
                                        </p:tgtEl>
                                        <p:attrNameLst>
                                          <p:attrName>ppt_x</p:attrName>
                                        </p:attrNameLst>
                                      </p:cBhvr>
                                      <p:tavLst>
                                        <p:tav tm="0">
                                          <p:val>
                                            <p:strVal val="#ppt_x"/>
                                          </p:val>
                                        </p:tav>
                                        <p:tav tm="100000">
                                          <p:val>
                                            <p:strVal val="#ppt_x"/>
                                          </p:val>
                                        </p:tav>
                                      </p:tavLst>
                                    </p:anim>
                                    <p:anim calcmode="lin" valueType="num">
                                      <p:cBhvr>
                                        <p:cTn id="27" dur="1000" fill="hold"/>
                                        <p:tgtEl>
                                          <p:spTgt spid="3"/>
                                        </p:tgtEl>
                                        <p:attrNameLst>
                                          <p:attrName>ppt_y</p:attrName>
                                        </p:attrNameLst>
                                      </p:cBhvr>
                                      <p:tavLst>
                                        <p:tav tm="0">
                                          <p:val>
                                            <p:strVal val="#ppt_y-.1"/>
                                          </p:val>
                                        </p:tav>
                                        <p:tav tm="100000">
                                          <p:val>
                                            <p:strVal val="#ppt_y"/>
                                          </p:val>
                                        </p:tav>
                                      </p:tavLst>
                                    </p:anim>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childTnLst>
                          </p:cTn>
                        </p:par>
                        <p:par>
                          <p:cTn id="34" fill="hold">
                            <p:stCondLst>
                              <p:cond delay="3500"/>
                            </p:stCondLst>
                            <p:childTnLst>
                              <p:par>
                                <p:cTn id="35" presetID="42" presetClass="entr" presetSubtype="0" fill="hold" nodeType="after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1000"/>
                                        <p:tgtEl>
                                          <p:spTgt spid="4"/>
                                        </p:tgtEl>
                                      </p:cBhvr>
                                    </p:animEffect>
                                    <p:anim calcmode="lin" valueType="num">
                                      <p:cBhvr>
                                        <p:cTn id="38" dur="1000" fill="hold"/>
                                        <p:tgtEl>
                                          <p:spTgt spid="4"/>
                                        </p:tgtEl>
                                        <p:attrNameLst>
                                          <p:attrName>ppt_x</p:attrName>
                                        </p:attrNameLst>
                                      </p:cBhvr>
                                      <p:tavLst>
                                        <p:tav tm="0">
                                          <p:val>
                                            <p:strVal val="#ppt_x"/>
                                          </p:val>
                                        </p:tav>
                                        <p:tav tm="100000">
                                          <p:val>
                                            <p:strVal val="#ppt_x"/>
                                          </p:val>
                                        </p:tav>
                                      </p:tavLst>
                                    </p:anim>
                                    <p:anim calcmode="lin" valueType="num">
                                      <p:cBhvr>
                                        <p:cTn id="39" dur="1000" fill="hold"/>
                                        <p:tgtEl>
                                          <p:spTgt spid="4"/>
                                        </p:tgtEl>
                                        <p:attrNameLst>
                                          <p:attrName>ppt_y</p:attrName>
                                        </p:attrNameLst>
                                      </p:cBhvr>
                                      <p:tavLst>
                                        <p:tav tm="0">
                                          <p:val>
                                            <p:strVal val="#ppt_y+.1"/>
                                          </p:val>
                                        </p:tav>
                                        <p:tav tm="100000">
                                          <p:val>
                                            <p:strVal val="#ppt_y"/>
                                          </p:val>
                                        </p:tav>
                                      </p:tavLst>
                                    </p:anim>
                                  </p:childTnLst>
                                </p:cTn>
                              </p:par>
                            </p:childTnLst>
                          </p:cTn>
                        </p:par>
                        <p:par>
                          <p:cTn id="40" fill="hold">
                            <p:stCondLst>
                              <p:cond delay="4500"/>
                            </p:stCondLst>
                            <p:childTnLst>
                              <p:par>
                                <p:cTn id="41" presetID="53" presetClass="entr" presetSubtype="16"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p:cTn id="43" dur="500" fill="hold"/>
                                        <p:tgtEl>
                                          <p:spTgt spid="12"/>
                                        </p:tgtEl>
                                        <p:attrNameLst>
                                          <p:attrName>ppt_w</p:attrName>
                                        </p:attrNameLst>
                                      </p:cBhvr>
                                      <p:tavLst>
                                        <p:tav tm="0">
                                          <p:val>
                                            <p:fltVal val="0"/>
                                          </p:val>
                                        </p:tav>
                                        <p:tav tm="100000">
                                          <p:val>
                                            <p:strVal val="#ppt_w"/>
                                          </p:val>
                                        </p:tav>
                                      </p:tavLst>
                                    </p:anim>
                                    <p:anim calcmode="lin" valueType="num">
                                      <p:cBhvr>
                                        <p:cTn id="44" dur="500" fill="hold"/>
                                        <p:tgtEl>
                                          <p:spTgt spid="12"/>
                                        </p:tgtEl>
                                        <p:attrNameLst>
                                          <p:attrName>ppt_h</p:attrName>
                                        </p:attrNameLst>
                                      </p:cBhvr>
                                      <p:tavLst>
                                        <p:tav tm="0">
                                          <p:val>
                                            <p:fltVal val="0"/>
                                          </p:val>
                                        </p:tav>
                                        <p:tav tm="100000">
                                          <p:val>
                                            <p:strVal val="#ppt_h"/>
                                          </p:val>
                                        </p:tav>
                                      </p:tavLst>
                                    </p:anim>
                                    <p:animEffect transition="in" filter="fade">
                                      <p:cBhvr>
                                        <p:cTn id="45" dur="500"/>
                                        <p:tgtEl>
                                          <p:spTgt spid="12"/>
                                        </p:tgtEl>
                                      </p:cBhvr>
                                    </p:animEffect>
                                  </p:childTnLst>
                                </p:cTn>
                              </p:par>
                            </p:childTnLst>
                          </p:cTn>
                        </p:par>
                        <p:par>
                          <p:cTn id="46" fill="hold">
                            <p:stCondLst>
                              <p:cond delay="5000"/>
                            </p:stCondLst>
                            <p:childTnLst>
                              <p:par>
                                <p:cTn id="47" presetID="47" presetClass="entr" presetSubtype="0" fill="hold" nodeType="after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1000"/>
                                        <p:tgtEl>
                                          <p:spTgt spid="5"/>
                                        </p:tgtEl>
                                      </p:cBhvr>
                                    </p:animEffect>
                                    <p:anim calcmode="lin" valueType="num">
                                      <p:cBhvr>
                                        <p:cTn id="50" dur="1000" fill="hold"/>
                                        <p:tgtEl>
                                          <p:spTgt spid="5"/>
                                        </p:tgtEl>
                                        <p:attrNameLst>
                                          <p:attrName>ppt_x</p:attrName>
                                        </p:attrNameLst>
                                      </p:cBhvr>
                                      <p:tavLst>
                                        <p:tav tm="0">
                                          <p:val>
                                            <p:strVal val="#ppt_x"/>
                                          </p:val>
                                        </p:tav>
                                        <p:tav tm="100000">
                                          <p:val>
                                            <p:strVal val="#ppt_x"/>
                                          </p:val>
                                        </p:tav>
                                      </p:tavLst>
                                    </p:anim>
                                    <p:anim calcmode="lin" valueType="num">
                                      <p:cBhvr>
                                        <p:cTn id="51" dur="1000" fill="hold"/>
                                        <p:tgtEl>
                                          <p:spTgt spid="5"/>
                                        </p:tgtEl>
                                        <p:attrNameLst>
                                          <p:attrName>ppt_y</p:attrName>
                                        </p:attrNameLst>
                                      </p:cBhvr>
                                      <p:tavLst>
                                        <p:tav tm="0">
                                          <p:val>
                                            <p:strVal val="#ppt_y-.1"/>
                                          </p:val>
                                        </p:tav>
                                        <p:tav tm="100000">
                                          <p:val>
                                            <p:strVal val="#ppt_y"/>
                                          </p:val>
                                        </p:tav>
                                      </p:tavLst>
                                    </p:anim>
                                  </p:childTnLst>
                                </p:cTn>
                              </p:par>
                            </p:childTnLst>
                          </p:cTn>
                        </p:par>
                        <p:par>
                          <p:cTn id="52" fill="hold">
                            <p:stCondLst>
                              <p:cond delay="6000"/>
                            </p:stCondLst>
                            <p:childTnLst>
                              <p:par>
                                <p:cTn id="53" presetID="53" presetClass="entr" presetSubtype="16" fill="hold" nodeType="after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p:cTn id="55" dur="500" fill="hold"/>
                                        <p:tgtEl>
                                          <p:spTgt spid="18"/>
                                        </p:tgtEl>
                                        <p:attrNameLst>
                                          <p:attrName>ppt_w</p:attrName>
                                        </p:attrNameLst>
                                      </p:cBhvr>
                                      <p:tavLst>
                                        <p:tav tm="0">
                                          <p:val>
                                            <p:fltVal val="0"/>
                                          </p:val>
                                        </p:tav>
                                        <p:tav tm="100000">
                                          <p:val>
                                            <p:strVal val="#ppt_w"/>
                                          </p:val>
                                        </p:tav>
                                      </p:tavLst>
                                    </p:anim>
                                    <p:anim calcmode="lin" valueType="num">
                                      <p:cBhvr>
                                        <p:cTn id="56" dur="500" fill="hold"/>
                                        <p:tgtEl>
                                          <p:spTgt spid="18"/>
                                        </p:tgtEl>
                                        <p:attrNameLst>
                                          <p:attrName>ppt_h</p:attrName>
                                        </p:attrNameLst>
                                      </p:cBhvr>
                                      <p:tavLst>
                                        <p:tav tm="0">
                                          <p:val>
                                            <p:fltVal val="0"/>
                                          </p:val>
                                        </p:tav>
                                        <p:tav tm="100000">
                                          <p:val>
                                            <p:strVal val="#ppt_h"/>
                                          </p:val>
                                        </p:tav>
                                      </p:tavLst>
                                    </p:anim>
                                    <p:animEffect transition="in" filter="fade">
                                      <p:cBhvr>
                                        <p:cTn id="57" dur="500"/>
                                        <p:tgtEl>
                                          <p:spTgt spid="18"/>
                                        </p:tgtEl>
                                      </p:cBhvr>
                                    </p:animEffect>
                                  </p:childTnLst>
                                </p:cTn>
                              </p:par>
                            </p:childTnLst>
                          </p:cTn>
                        </p:par>
                        <p:par>
                          <p:cTn id="58" fill="hold">
                            <p:stCondLst>
                              <p:cond delay="6500"/>
                            </p:stCondLst>
                            <p:childTnLst>
                              <p:par>
                                <p:cTn id="59" presetID="42" presetClass="entr" presetSubtype="0" fill="hold" nodeType="after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1000"/>
                                        <p:tgtEl>
                                          <p:spTgt spid="21"/>
                                        </p:tgtEl>
                                      </p:cBhvr>
                                    </p:animEffect>
                                    <p:anim calcmode="lin" valueType="num">
                                      <p:cBhvr>
                                        <p:cTn id="62" dur="1000" fill="hold"/>
                                        <p:tgtEl>
                                          <p:spTgt spid="21"/>
                                        </p:tgtEl>
                                        <p:attrNameLst>
                                          <p:attrName>ppt_x</p:attrName>
                                        </p:attrNameLst>
                                      </p:cBhvr>
                                      <p:tavLst>
                                        <p:tav tm="0">
                                          <p:val>
                                            <p:strVal val="#ppt_x"/>
                                          </p:val>
                                        </p:tav>
                                        <p:tav tm="100000">
                                          <p:val>
                                            <p:strVal val="#ppt_x"/>
                                          </p:val>
                                        </p:tav>
                                      </p:tavLst>
                                    </p:anim>
                                    <p:anim calcmode="lin" valueType="num">
                                      <p:cBhvr>
                                        <p:cTn id="63" dur="1000" fill="hold"/>
                                        <p:tgtEl>
                                          <p:spTgt spid="21"/>
                                        </p:tgtEl>
                                        <p:attrNameLst>
                                          <p:attrName>ppt_y</p:attrName>
                                        </p:attrNameLst>
                                      </p:cBhvr>
                                      <p:tavLst>
                                        <p:tav tm="0">
                                          <p:val>
                                            <p:strVal val="#ppt_y+.1"/>
                                          </p:val>
                                        </p:tav>
                                        <p:tav tm="100000">
                                          <p:val>
                                            <p:strVal val="#ppt_y"/>
                                          </p:val>
                                        </p:tav>
                                      </p:tavLst>
                                    </p:anim>
                                  </p:childTnLst>
                                </p:cTn>
                              </p:par>
                            </p:childTnLst>
                          </p:cTn>
                        </p:par>
                        <p:par>
                          <p:cTn id="64" fill="hold">
                            <p:stCondLst>
                              <p:cond delay="7500"/>
                            </p:stCondLst>
                            <p:childTnLst>
                              <p:par>
                                <p:cTn id="65" presetID="53" presetClass="entr" presetSubtype="16" fill="hold" nodeType="after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p:cTn id="67" dur="500" fill="hold"/>
                                        <p:tgtEl>
                                          <p:spTgt spid="22"/>
                                        </p:tgtEl>
                                        <p:attrNameLst>
                                          <p:attrName>ppt_w</p:attrName>
                                        </p:attrNameLst>
                                      </p:cBhvr>
                                      <p:tavLst>
                                        <p:tav tm="0">
                                          <p:val>
                                            <p:fltVal val="0"/>
                                          </p:val>
                                        </p:tav>
                                        <p:tav tm="100000">
                                          <p:val>
                                            <p:strVal val="#ppt_w"/>
                                          </p:val>
                                        </p:tav>
                                      </p:tavLst>
                                    </p:anim>
                                    <p:anim calcmode="lin" valueType="num">
                                      <p:cBhvr>
                                        <p:cTn id="68" dur="500" fill="hold"/>
                                        <p:tgtEl>
                                          <p:spTgt spid="22"/>
                                        </p:tgtEl>
                                        <p:attrNameLst>
                                          <p:attrName>ppt_h</p:attrName>
                                        </p:attrNameLst>
                                      </p:cBhvr>
                                      <p:tavLst>
                                        <p:tav tm="0">
                                          <p:val>
                                            <p:fltVal val="0"/>
                                          </p:val>
                                        </p:tav>
                                        <p:tav tm="100000">
                                          <p:val>
                                            <p:strVal val="#ppt_h"/>
                                          </p:val>
                                        </p:tav>
                                      </p:tavLst>
                                    </p:anim>
                                    <p:animEffect transition="in" filter="fade">
                                      <p:cBhvr>
                                        <p:cTn id="6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39067"/>
          <a:stretch>
            <a:fillRect/>
          </a:stretch>
        </p:blipFill>
        <p:spPr>
          <a:xfrm>
            <a:off x="0" y="2038350"/>
            <a:ext cx="5994399" cy="2578100"/>
          </a:xfrm>
          <a:prstGeom prst="rect">
            <a:avLst/>
          </a:prstGeom>
        </p:spPr>
      </p:pic>
      <p:sp>
        <p:nvSpPr>
          <p:cNvPr id="3" name="矩形 2"/>
          <p:cNvSpPr/>
          <p:nvPr/>
        </p:nvSpPr>
        <p:spPr>
          <a:xfrm>
            <a:off x="6316981" y="2925470"/>
            <a:ext cx="4325619" cy="646331"/>
          </a:xfrm>
          <a:prstGeom prst="rect">
            <a:avLst/>
          </a:prstGeom>
        </p:spPr>
        <p:txBody>
          <a:bodyPr wrap="square">
            <a:spAutoFit/>
            <a:scene3d>
              <a:camera prst="orthographicFront"/>
              <a:lightRig rig="threePt" dir="t"/>
            </a:scene3d>
            <a:sp3d contourW="12700"/>
          </a:bodyPr>
          <a:lstStyle/>
          <a:p>
            <a:r>
              <a:rPr lang="zh-CN" altLang="en-US" sz="3600" b="1" dirty="0">
                <a:latin typeface="+mj-ea"/>
              </a:rPr>
              <a:t>系统使用</a:t>
            </a:r>
          </a:p>
        </p:txBody>
      </p:sp>
      <p:sp>
        <p:nvSpPr>
          <p:cNvPr id="4" name="文本框 3"/>
          <p:cNvSpPr txBox="1"/>
          <p:nvPr/>
        </p:nvSpPr>
        <p:spPr>
          <a:xfrm>
            <a:off x="6316981" y="3666250"/>
            <a:ext cx="3589019" cy="400110"/>
          </a:xfrm>
          <a:prstGeom prst="rect">
            <a:avLst/>
          </a:prstGeom>
          <a:noFill/>
        </p:spPr>
        <p:txBody>
          <a:bodyPr wrap="square" rtlCol="0">
            <a:spAutoFit/>
            <a:scene3d>
              <a:camera prst="orthographicFront"/>
              <a:lightRig rig="threePt" dir="t"/>
            </a:scene3d>
            <a:sp3d contourW="12700"/>
          </a:bodyPr>
          <a:lstStyle/>
          <a:p>
            <a:pPr lvl="0">
              <a:defRPr/>
            </a:pPr>
            <a:r>
              <a:rPr lang="en-US" altLang="zh-CN" sz="2000" dirty="0">
                <a:solidFill>
                  <a:schemeClr val="tx1">
                    <a:lumMod val="65000"/>
                    <a:lumOff val="35000"/>
                  </a:schemeClr>
                </a:solidFill>
                <a:latin typeface="迷你简准圆" pitchFamily="65" charset="-122"/>
                <a:ea typeface="迷你简准圆" pitchFamily="65" charset="-122"/>
              </a:rPr>
              <a:t>System use</a:t>
            </a:r>
            <a:endParaRPr lang="zh-CN" altLang="en-US" sz="2000" dirty="0">
              <a:solidFill>
                <a:schemeClr val="tx1">
                  <a:lumMod val="65000"/>
                  <a:lumOff val="35000"/>
                </a:schemeClr>
              </a:solidFill>
              <a:latin typeface="迷你简准圆" pitchFamily="65" charset="-122"/>
              <a:ea typeface="迷你简准圆" pitchFamily="65" charset="-122"/>
            </a:endParaRPr>
          </a:p>
        </p:txBody>
      </p:sp>
      <p:sp>
        <p:nvSpPr>
          <p:cNvPr id="5" name="矩形 4"/>
          <p:cNvSpPr/>
          <p:nvPr/>
        </p:nvSpPr>
        <p:spPr>
          <a:xfrm>
            <a:off x="6316981" y="2217967"/>
            <a:ext cx="4325619" cy="763094"/>
          </a:xfrm>
          <a:prstGeom prst="rect">
            <a:avLst/>
          </a:prstGeom>
        </p:spPr>
        <p:txBody>
          <a:bodyPr wrap="square">
            <a:spAutoFit/>
            <a:scene3d>
              <a:camera prst="orthographicFront"/>
              <a:lightRig rig="threePt" dir="t"/>
            </a:scene3d>
            <a:sp3d contourW="12700"/>
          </a:bodyPr>
          <a:lstStyle/>
          <a:p>
            <a:pPr>
              <a:lnSpc>
                <a:spcPct val="120000"/>
              </a:lnSpc>
            </a:pPr>
            <a:r>
              <a:rPr lang="en-US" altLang="zh-CN" sz="4000" b="1" dirty="0">
                <a:solidFill>
                  <a:schemeClr val="tx1">
                    <a:lumMod val="75000"/>
                    <a:lumOff val="25000"/>
                  </a:schemeClr>
                </a:solidFill>
                <a:ea typeface="+mj-ea"/>
              </a:rPr>
              <a:t>PART 02</a:t>
            </a:r>
            <a:endParaRPr lang="zh-CN" altLang="en-US" sz="4000" b="1" dirty="0">
              <a:solidFill>
                <a:schemeClr val="tx1">
                  <a:lumMod val="75000"/>
                  <a:lumOff val="25000"/>
                </a:schemeClr>
              </a:solidFill>
              <a:ea typeface="+mj-ea"/>
            </a:endParaRPr>
          </a:p>
        </p:txBody>
      </p:sp>
    </p:spTree>
    <p:extLst>
      <p:ext uri="{BB962C8B-B14F-4D97-AF65-F5344CB8AC3E}">
        <p14:creationId xmlns:p14="http://schemas.microsoft.com/office/powerpoint/2010/main" val="358405153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1+#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b="12054"/>
          <a:stretch>
            <a:fillRect/>
          </a:stretch>
        </p:blipFill>
        <p:spPr>
          <a:xfrm>
            <a:off x="7334323" y="2347630"/>
            <a:ext cx="3580420" cy="4510370"/>
          </a:xfrm>
          <a:prstGeom prst="rect">
            <a:avLst/>
          </a:prstGeom>
        </p:spPr>
      </p:pic>
      <p:grpSp>
        <p:nvGrpSpPr>
          <p:cNvPr id="3" name="组合 2"/>
          <p:cNvGrpSpPr/>
          <p:nvPr/>
        </p:nvGrpSpPr>
        <p:grpSpPr>
          <a:xfrm>
            <a:off x="4209142" y="254523"/>
            <a:ext cx="3773716" cy="891582"/>
            <a:chOff x="4209142" y="254523"/>
            <a:chExt cx="3773716" cy="891582"/>
          </a:xfrm>
        </p:grpSpPr>
        <p:pic>
          <p:nvPicPr>
            <p:cNvPr id="4" name="图片 3"/>
            <p:cNvPicPr>
              <a:picLocks noChangeAspect="1"/>
            </p:cNvPicPr>
            <p:nvPr/>
          </p:nvPicPr>
          <p:blipFill>
            <a:blip r:embed="rId4"/>
            <a:stretch>
              <a:fillRect/>
            </a:stretch>
          </p:blipFill>
          <p:spPr>
            <a:xfrm>
              <a:off x="4209142" y="254523"/>
              <a:ext cx="3773716" cy="891582"/>
            </a:xfrm>
            <a:prstGeom prst="rect">
              <a:avLst/>
            </a:prstGeom>
          </p:spPr>
        </p:pic>
        <p:sp>
          <p:nvSpPr>
            <p:cNvPr id="5" name="文本框 4"/>
            <p:cNvSpPr txBox="1"/>
            <p:nvPr/>
          </p:nvSpPr>
          <p:spPr>
            <a:xfrm>
              <a:off x="5310921"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系统使用</a:t>
              </a:r>
            </a:p>
          </p:txBody>
        </p:sp>
      </p:grpSp>
      <p:grpSp>
        <p:nvGrpSpPr>
          <p:cNvPr id="6" name="组合 5"/>
          <p:cNvGrpSpPr/>
          <p:nvPr/>
        </p:nvGrpSpPr>
        <p:grpSpPr>
          <a:xfrm>
            <a:off x="2061116" y="2152732"/>
            <a:ext cx="4238084" cy="681560"/>
            <a:chOff x="7325360" y="2384859"/>
            <a:chExt cx="4238084" cy="681560"/>
          </a:xfrm>
        </p:grpSpPr>
        <p:sp>
          <p:nvSpPr>
            <p:cNvPr id="7" name="矩形 6"/>
            <p:cNvSpPr/>
            <p:nvPr/>
          </p:nvSpPr>
          <p:spPr>
            <a:xfrm>
              <a:off x="7325360" y="2737483"/>
              <a:ext cx="4238084" cy="328936"/>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首先要注册账号，登录（注册的账号为</a:t>
              </a:r>
              <a:r>
                <a:rPr lang="en-US" altLang="zh-CN" sz="1400" dirty="0">
                  <a:latin typeface="+mj-ea"/>
                  <a:ea typeface="+mj-ea"/>
                </a:rPr>
                <a:t>user</a:t>
              </a:r>
              <a:r>
                <a:rPr lang="zh-CN" altLang="en-US" sz="1400" dirty="0">
                  <a:latin typeface="+mj-ea"/>
                  <a:ea typeface="+mj-ea"/>
                </a:rPr>
                <a:t>级别）</a:t>
              </a:r>
            </a:p>
          </p:txBody>
        </p:sp>
        <p:sp>
          <p:nvSpPr>
            <p:cNvPr id="8" name="矩形 7"/>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注册登录</a:t>
              </a:r>
            </a:p>
          </p:txBody>
        </p:sp>
      </p:grpSp>
      <p:grpSp>
        <p:nvGrpSpPr>
          <p:cNvPr id="9" name="组合 8"/>
          <p:cNvGrpSpPr/>
          <p:nvPr/>
        </p:nvGrpSpPr>
        <p:grpSpPr>
          <a:xfrm>
            <a:off x="2061116" y="3456257"/>
            <a:ext cx="4238084" cy="1198625"/>
            <a:chOff x="7325360" y="2384859"/>
            <a:chExt cx="4238084" cy="1198625"/>
          </a:xfrm>
        </p:grpSpPr>
        <p:sp>
          <p:nvSpPr>
            <p:cNvPr id="10" name="矩形 9"/>
            <p:cNvSpPr/>
            <p:nvPr/>
          </p:nvSpPr>
          <p:spPr>
            <a:xfrm>
              <a:off x="7325360" y="2737483"/>
              <a:ext cx="4238084" cy="84600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用户分为</a:t>
              </a:r>
              <a:r>
                <a:rPr lang="en-US" altLang="zh-CN" sz="1400" dirty="0">
                  <a:latin typeface="+mj-ea"/>
                  <a:ea typeface="+mj-ea"/>
                </a:rPr>
                <a:t>user</a:t>
              </a:r>
              <a:r>
                <a:rPr lang="zh-CN" altLang="en-US" sz="1400" dirty="0">
                  <a:latin typeface="+mj-ea"/>
                  <a:ea typeface="+mj-ea"/>
                </a:rPr>
                <a:t> </a:t>
              </a:r>
              <a:r>
                <a:rPr lang="en-US" altLang="zh-CN" sz="1400" dirty="0">
                  <a:latin typeface="+mj-ea"/>
                  <a:ea typeface="+mj-ea"/>
                </a:rPr>
                <a:t>,</a:t>
              </a:r>
              <a:r>
                <a:rPr lang="en-US" altLang="zh-CN" sz="1400" dirty="0" err="1">
                  <a:latin typeface="+mj-ea"/>
                  <a:ea typeface="+mj-ea"/>
                </a:rPr>
                <a:t>vip</a:t>
              </a:r>
              <a:r>
                <a:rPr lang="en-US" altLang="zh-CN" sz="1400" dirty="0">
                  <a:latin typeface="+mj-ea"/>
                  <a:ea typeface="+mj-ea"/>
                </a:rPr>
                <a:t>, </a:t>
              </a:r>
              <a:r>
                <a:rPr lang="en-US" altLang="zh-CN" sz="1400" dirty="0" err="1">
                  <a:latin typeface="+mj-ea"/>
                  <a:ea typeface="+mj-ea"/>
                </a:rPr>
                <a:t>andim</a:t>
              </a:r>
              <a:r>
                <a:rPr lang="en-US" altLang="zh-CN" sz="1400" dirty="0">
                  <a:latin typeface="+mj-ea"/>
                  <a:ea typeface="+mj-ea"/>
                </a:rPr>
                <a:t>, root</a:t>
              </a:r>
              <a:r>
                <a:rPr lang="zh-CN" altLang="en-US" sz="1400" dirty="0">
                  <a:latin typeface="+mj-ea"/>
                  <a:ea typeface="+mj-ea"/>
                </a:rPr>
                <a:t>四个级别，</a:t>
              </a:r>
              <a:r>
                <a:rPr lang="en-US" altLang="zh-CN" sz="1400" dirty="0">
                  <a:latin typeface="+mj-ea"/>
                  <a:ea typeface="+mj-ea"/>
                </a:rPr>
                <a:t>user</a:t>
              </a:r>
              <a:r>
                <a:rPr lang="zh-CN" altLang="en-US" sz="1400" dirty="0">
                  <a:latin typeface="+mj-ea"/>
                  <a:ea typeface="+mj-ea"/>
                </a:rPr>
                <a:t>可以查询未来七天的气温，</a:t>
              </a:r>
              <a:r>
                <a:rPr lang="en-US" altLang="zh-CN" sz="1400" dirty="0" err="1">
                  <a:latin typeface="+mj-ea"/>
                  <a:ea typeface="+mj-ea"/>
                </a:rPr>
                <a:t>vip</a:t>
              </a:r>
              <a:r>
                <a:rPr lang="zh-CN" altLang="en-US" sz="1400" dirty="0">
                  <a:latin typeface="+mj-ea"/>
                  <a:ea typeface="+mj-ea"/>
                </a:rPr>
                <a:t>可查看其它用户，</a:t>
              </a:r>
              <a:r>
                <a:rPr lang="en-US" altLang="zh-CN" sz="1400" dirty="0" err="1">
                  <a:latin typeface="+mj-ea"/>
                  <a:ea typeface="+mj-ea"/>
                </a:rPr>
                <a:t>andim</a:t>
              </a:r>
              <a:r>
                <a:rPr lang="zh-CN" altLang="en-US" sz="1400" dirty="0">
                  <a:latin typeface="+mj-ea"/>
                  <a:ea typeface="+mj-ea"/>
                </a:rPr>
                <a:t>可修改用户权限，</a:t>
              </a:r>
              <a:r>
                <a:rPr lang="en-US" altLang="zh-CN" sz="1400" dirty="0">
                  <a:latin typeface="+mj-ea"/>
                  <a:ea typeface="+mj-ea"/>
                </a:rPr>
                <a:t>root</a:t>
              </a:r>
              <a:r>
                <a:rPr lang="zh-CN" altLang="en-US" sz="1400" dirty="0">
                  <a:latin typeface="+mj-ea"/>
                  <a:ea typeface="+mj-ea"/>
                </a:rPr>
                <a:t>干啥都行</a:t>
              </a:r>
            </a:p>
          </p:txBody>
        </p:sp>
        <p:sp>
          <p:nvSpPr>
            <p:cNvPr id="11" name="矩形 10"/>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用户权限管理</a:t>
              </a:r>
            </a:p>
          </p:txBody>
        </p:sp>
      </p:grpSp>
      <p:grpSp>
        <p:nvGrpSpPr>
          <p:cNvPr id="12" name="组合 11"/>
          <p:cNvGrpSpPr/>
          <p:nvPr/>
        </p:nvGrpSpPr>
        <p:grpSpPr>
          <a:xfrm>
            <a:off x="2061116" y="4759781"/>
            <a:ext cx="4238084" cy="940093"/>
            <a:chOff x="7325360" y="2384859"/>
            <a:chExt cx="4238084" cy="940093"/>
          </a:xfrm>
        </p:grpSpPr>
        <p:sp>
          <p:nvSpPr>
            <p:cNvPr id="13" name="矩形 12"/>
            <p:cNvSpPr/>
            <p:nvPr/>
          </p:nvSpPr>
          <p:spPr>
            <a:xfrm>
              <a:off x="7325360" y="2737483"/>
              <a:ext cx="4238084" cy="587469"/>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用户登录后，跳转到选择城市界面，选择相应的城市及时间即可查询气温</a:t>
              </a:r>
            </a:p>
          </p:txBody>
        </p:sp>
        <p:sp>
          <p:nvSpPr>
            <p:cNvPr id="14" name="矩形 13"/>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选择城市，查询天气</a:t>
              </a:r>
            </a:p>
          </p:txBody>
        </p:sp>
      </p:grpSp>
      <p:pic>
        <p:nvPicPr>
          <p:cNvPr id="15" name="图片 14"/>
          <p:cNvPicPr>
            <a:picLocks noChangeAspect="1"/>
          </p:cNvPicPr>
          <p:nvPr/>
        </p:nvPicPr>
        <p:blipFill>
          <a:blip r:embed="rId5"/>
          <a:stretch>
            <a:fillRect/>
          </a:stretch>
        </p:blipFill>
        <p:spPr>
          <a:xfrm>
            <a:off x="1565818" y="2248738"/>
            <a:ext cx="466270" cy="431760"/>
          </a:xfrm>
          <a:prstGeom prst="rect">
            <a:avLst/>
          </a:prstGeom>
        </p:spPr>
      </p:pic>
      <p:pic>
        <p:nvPicPr>
          <p:cNvPr id="16" name="图片 15"/>
          <p:cNvPicPr>
            <a:picLocks noChangeAspect="1"/>
          </p:cNvPicPr>
          <p:nvPr/>
        </p:nvPicPr>
        <p:blipFill>
          <a:blip r:embed="rId5"/>
          <a:stretch>
            <a:fillRect/>
          </a:stretch>
        </p:blipFill>
        <p:spPr>
          <a:xfrm>
            <a:off x="1565818" y="3573483"/>
            <a:ext cx="466270" cy="431760"/>
          </a:xfrm>
          <a:prstGeom prst="rect">
            <a:avLst/>
          </a:prstGeom>
        </p:spPr>
      </p:pic>
      <p:pic>
        <p:nvPicPr>
          <p:cNvPr id="17" name="图片 16"/>
          <p:cNvPicPr>
            <a:picLocks noChangeAspect="1"/>
          </p:cNvPicPr>
          <p:nvPr/>
        </p:nvPicPr>
        <p:blipFill>
          <a:blip r:embed="rId5"/>
          <a:stretch>
            <a:fillRect/>
          </a:stretch>
        </p:blipFill>
        <p:spPr>
          <a:xfrm>
            <a:off x="1565818" y="4867497"/>
            <a:ext cx="466270" cy="4317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15"/>
                                        </p:tgtEl>
                                        <p:attrNameLst>
                                          <p:attrName>style.visibility</p:attrName>
                                        </p:attrNameLst>
                                      </p:cBhvr>
                                      <p:to>
                                        <p:strVal val="visible"/>
                                      </p:to>
                                    </p:set>
                                    <p:anim calcmode="lin" valueType="num">
                                      <p:cBhvr>
                                        <p:cTn id="18" dur="500" fill="hold"/>
                                        <p:tgtEl>
                                          <p:spTgt spid="15"/>
                                        </p:tgtEl>
                                        <p:attrNameLst>
                                          <p:attrName>ppt_w</p:attrName>
                                        </p:attrNameLst>
                                      </p:cBhvr>
                                      <p:tavLst>
                                        <p:tav tm="0">
                                          <p:val>
                                            <p:fltVal val="0"/>
                                          </p:val>
                                        </p:tav>
                                        <p:tav tm="100000">
                                          <p:val>
                                            <p:strVal val="#ppt_w"/>
                                          </p:val>
                                        </p:tav>
                                      </p:tavLst>
                                    </p:anim>
                                    <p:anim calcmode="lin" valueType="num">
                                      <p:cBhvr>
                                        <p:cTn id="19" dur="500" fill="hold"/>
                                        <p:tgtEl>
                                          <p:spTgt spid="15"/>
                                        </p:tgtEl>
                                        <p:attrNameLst>
                                          <p:attrName>ppt_h</p:attrName>
                                        </p:attrNameLst>
                                      </p:cBhvr>
                                      <p:tavLst>
                                        <p:tav tm="0">
                                          <p:val>
                                            <p:fltVal val="0"/>
                                          </p:val>
                                        </p:tav>
                                        <p:tav tm="100000">
                                          <p:val>
                                            <p:strVal val="#ppt_h"/>
                                          </p:val>
                                        </p:tav>
                                      </p:tavLst>
                                    </p:anim>
                                    <p:animEffect transition="in" filter="fade">
                                      <p:cBhvr>
                                        <p:cTn id="20" dur="500"/>
                                        <p:tgtEl>
                                          <p:spTgt spid="15"/>
                                        </p:tgtEl>
                                      </p:cBhvr>
                                    </p:animEffect>
                                  </p:childTnLst>
                                </p:cTn>
                              </p:par>
                            </p:childTnLst>
                          </p:cTn>
                        </p:par>
                        <p:par>
                          <p:cTn id="21" fill="hold">
                            <p:stCondLst>
                              <p:cond delay="1500"/>
                            </p:stCondLst>
                            <p:childTnLst>
                              <p:par>
                                <p:cTn id="22" presetID="1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p:tgtEl>
                                          <p:spTgt spid="6"/>
                                        </p:tgtEl>
                                        <p:attrNameLst>
                                          <p:attrName>ppt_x</p:attrName>
                                        </p:attrNameLst>
                                      </p:cBhvr>
                                      <p:tavLst>
                                        <p:tav tm="0">
                                          <p:val>
                                            <p:strVal val="#ppt_x-#ppt_w*1.125000"/>
                                          </p:val>
                                        </p:tav>
                                        <p:tav tm="100000">
                                          <p:val>
                                            <p:strVal val="#ppt_x"/>
                                          </p:val>
                                        </p:tav>
                                      </p:tavLst>
                                    </p:anim>
                                    <p:animEffect transition="in" filter="wipe(right)">
                                      <p:cBhvr>
                                        <p:cTn id="25" dur="500"/>
                                        <p:tgtEl>
                                          <p:spTgt spid="6"/>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p:cTn id="29" dur="500" fill="hold"/>
                                        <p:tgtEl>
                                          <p:spTgt spid="16"/>
                                        </p:tgtEl>
                                        <p:attrNameLst>
                                          <p:attrName>ppt_w</p:attrName>
                                        </p:attrNameLst>
                                      </p:cBhvr>
                                      <p:tavLst>
                                        <p:tav tm="0">
                                          <p:val>
                                            <p:fltVal val="0"/>
                                          </p:val>
                                        </p:tav>
                                        <p:tav tm="100000">
                                          <p:val>
                                            <p:strVal val="#ppt_w"/>
                                          </p:val>
                                        </p:tav>
                                      </p:tavLst>
                                    </p:anim>
                                    <p:anim calcmode="lin" valueType="num">
                                      <p:cBhvr>
                                        <p:cTn id="30" dur="500" fill="hold"/>
                                        <p:tgtEl>
                                          <p:spTgt spid="16"/>
                                        </p:tgtEl>
                                        <p:attrNameLst>
                                          <p:attrName>ppt_h</p:attrName>
                                        </p:attrNameLst>
                                      </p:cBhvr>
                                      <p:tavLst>
                                        <p:tav tm="0">
                                          <p:val>
                                            <p:fltVal val="0"/>
                                          </p:val>
                                        </p:tav>
                                        <p:tav tm="100000">
                                          <p:val>
                                            <p:strVal val="#ppt_h"/>
                                          </p:val>
                                        </p:tav>
                                      </p:tavLst>
                                    </p:anim>
                                    <p:animEffect transition="in" filter="fade">
                                      <p:cBhvr>
                                        <p:cTn id="31" dur="500"/>
                                        <p:tgtEl>
                                          <p:spTgt spid="16"/>
                                        </p:tgtEl>
                                      </p:cBhvr>
                                    </p:animEffect>
                                  </p:childTnLst>
                                </p:cTn>
                              </p:par>
                            </p:childTnLst>
                          </p:cTn>
                        </p:par>
                        <p:par>
                          <p:cTn id="32" fill="hold">
                            <p:stCondLst>
                              <p:cond delay="2500"/>
                            </p:stCondLst>
                            <p:childTnLst>
                              <p:par>
                                <p:cTn id="33" presetID="12" presetClass="entr" presetSubtype="8"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p:tgtEl>
                                          <p:spTgt spid="9"/>
                                        </p:tgtEl>
                                        <p:attrNameLst>
                                          <p:attrName>ppt_x</p:attrName>
                                        </p:attrNameLst>
                                      </p:cBhvr>
                                      <p:tavLst>
                                        <p:tav tm="0">
                                          <p:val>
                                            <p:strVal val="#ppt_x-#ppt_w*1.125000"/>
                                          </p:val>
                                        </p:tav>
                                        <p:tav tm="100000">
                                          <p:val>
                                            <p:strVal val="#ppt_x"/>
                                          </p:val>
                                        </p:tav>
                                      </p:tavLst>
                                    </p:anim>
                                    <p:animEffect transition="in" filter="wipe(right)">
                                      <p:cBhvr>
                                        <p:cTn id="36" dur="500"/>
                                        <p:tgtEl>
                                          <p:spTgt spid="9"/>
                                        </p:tgtEl>
                                      </p:cBhvr>
                                    </p:animEffect>
                                  </p:childTnLst>
                                </p:cTn>
                              </p:par>
                            </p:childTnLst>
                          </p:cTn>
                        </p:par>
                        <p:par>
                          <p:cTn id="37" fill="hold">
                            <p:stCondLst>
                              <p:cond delay="3000"/>
                            </p:stCondLst>
                            <p:childTnLst>
                              <p:par>
                                <p:cTn id="38" presetID="53" presetClass="entr" presetSubtype="16" fill="hold" nodeType="afterEffect">
                                  <p:stCondLst>
                                    <p:cond delay="0"/>
                                  </p:stCondLst>
                                  <p:childTnLst>
                                    <p:set>
                                      <p:cBhvr>
                                        <p:cTn id="39" dur="1" fill="hold">
                                          <p:stCondLst>
                                            <p:cond delay="0"/>
                                          </p:stCondLst>
                                        </p:cTn>
                                        <p:tgtEl>
                                          <p:spTgt spid="17"/>
                                        </p:tgtEl>
                                        <p:attrNameLst>
                                          <p:attrName>style.visibility</p:attrName>
                                        </p:attrNameLst>
                                      </p:cBhvr>
                                      <p:to>
                                        <p:strVal val="visible"/>
                                      </p:to>
                                    </p:set>
                                    <p:anim calcmode="lin" valueType="num">
                                      <p:cBhvr>
                                        <p:cTn id="40" dur="500" fill="hold"/>
                                        <p:tgtEl>
                                          <p:spTgt spid="17"/>
                                        </p:tgtEl>
                                        <p:attrNameLst>
                                          <p:attrName>ppt_w</p:attrName>
                                        </p:attrNameLst>
                                      </p:cBhvr>
                                      <p:tavLst>
                                        <p:tav tm="0">
                                          <p:val>
                                            <p:fltVal val="0"/>
                                          </p:val>
                                        </p:tav>
                                        <p:tav tm="100000">
                                          <p:val>
                                            <p:strVal val="#ppt_w"/>
                                          </p:val>
                                        </p:tav>
                                      </p:tavLst>
                                    </p:anim>
                                    <p:anim calcmode="lin" valueType="num">
                                      <p:cBhvr>
                                        <p:cTn id="41" dur="500" fill="hold"/>
                                        <p:tgtEl>
                                          <p:spTgt spid="17"/>
                                        </p:tgtEl>
                                        <p:attrNameLst>
                                          <p:attrName>ppt_h</p:attrName>
                                        </p:attrNameLst>
                                      </p:cBhvr>
                                      <p:tavLst>
                                        <p:tav tm="0">
                                          <p:val>
                                            <p:fltVal val="0"/>
                                          </p:val>
                                        </p:tav>
                                        <p:tav tm="100000">
                                          <p:val>
                                            <p:strVal val="#ppt_h"/>
                                          </p:val>
                                        </p:tav>
                                      </p:tavLst>
                                    </p:anim>
                                    <p:animEffect transition="in" filter="fade">
                                      <p:cBhvr>
                                        <p:cTn id="42" dur="500"/>
                                        <p:tgtEl>
                                          <p:spTgt spid="17"/>
                                        </p:tgtEl>
                                      </p:cBhvr>
                                    </p:animEffect>
                                  </p:childTnLst>
                                </p:cTn>
                              </p:par>
                            </p:childTnLst>
                          </p:cTn>
                        </p:par>
                        <p:par>
                          <p:cTn id="43" fill="hold">
                            <p:stCondLst>
                              <p:cond delay="3500"/>
                            </p:stCondLst>
                            <p:childTnLst>
                              <p:par>
                                <p:cTn id="44" presetID="12" presetClass="entr" presetSubtype="8" fill="hold" nodeType="after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additive="base">
                                        <p:cTn id="46" dur="500"/>
                                        <p:tgtEl>
                                          <p:spTgt spid="12"/>
                                        </p:tgtEl>
                                        <p:attrNameLst>
                                          <p:attrName>ppt_x</p:attrName>
                                        </p:attrNameLst>
                                      </p:cBhvr>
                                      <p:tavLst>
                                        <p:tav tm="0">
                                          <p:val>
                                            <p:strVal val="#ppt_x-#ppt_w*1.125000"/>
                                          </p:val>
                                        </p:tav>
                                        <p:tav tm="100000">
                                          <p:val>
                                            <p:strVal val="#ppt_x"/>
                                          </p:val>
                                        </p:tav>
                                      </p:tavLst>
                                    </p:anim>
                                    <p:animEffect transition="in" filter="wipe(right)">
                                      <p:cBhvr>
                                        <p:cTn id="4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39067"/>
          <a:stretch>
            <a:fillRect/>
          </a:stretch>
        </p:blipFill>
        <p:spPr>
          <a:xfrm>
            <a:off x="0" y="2038350"/>
            <a:ext cx="5994399" cy="2578100"/>
          </a:xfrm>
          <a:prstGeom prst="rect">
            <a:avLst/>
          </a:prstGeom>
        </p:spPr>
      </p:pic>
      <p:sp>
        <p:nvSpPr>
          <p:cNvPr id="3" name="矩形 2"/>
          <p:cNvSpPr/>
          <p:nvPr/>
        </p:nvSpPr>
        <p:spPr>
          <a:xfrm>
            <a:off x="6316981" y="2925470"/>
            <a:ext cx="4325619" cy="646331"/>
          </a:xfrm>
          <a:prstGeom prst="rect">
            <a:avLst/>
          </a:prstGeom>
        </p:spPr>
        <p:txBody>
          <a:bodyPr wrap="square">
            <a:spAutoFit/>
            <a:scene3d>
              <a:camera prst="orthographicFront"/>
              <a:lightRig rig="threePt" dir="t"/>
            </a:scene3d>
            <a:sp3d contourW="12700"/>
          </a:bodyPr>
          <a:lstStyle/>
          <a:p>
            <a:r>
              <a:rPr lang="zh-CN" altLang="en-US" sz="3600" b="1" dirty="0">
                <a:latin typeface="+mj-ea"/>
              </a:rPr>
              <a:t>前端开发</a:t>
            </a:r>
          </a:p>
        </p:txBody>
      </p:sp>
      <p:sp>
        <p:nvSpPr>
          <p:cNvPr id="4" name="文本框 3"/>
          <p:cNvSpPr txBox="1"/>
          <p:nvPr/>
        </p:nvSpPr>
        <p:spPr>
          <a:xfrm>
            <a:off x="6316981" y="3666250"/>
            <a:ext cx="3589019" cy="400110"/>
          </a:xfrm>
          <a:prstGeom prst="rect">
            <a:avLst/>
          </a:prstGeom>
          <a:noFill/>
        </p:spPr>
        <p:txBody>
          <a:bodyPr wrap="square" rtlCol="0">
            <a:spAutoFit/>
            <a:scene3d>
              <a:camera prst="orthographicFront"/>
              <a:lightRig rig="threePt" dir="t"/>
            </a:scene3d>
            <a:sp3d contourW="12700"/>
          </a:bodyPr>
          <a:lstStyle/>
          <a:p>
            <a:pPr lvl="0">
              <a:defRPr/>
            </a:pPr>
            <a:r>
              <a:rPr lang="en-US" altLang="zh-CN" sz="2000" dirty="0">
                <a:solidFill>
                  <a:schemeClr val="tx1">
                    <a:lumMod val="65000"/>
                    <a:lumOff val="35000"/>
                  </a:schemeClr>
                </a:solidFill>
                <a:latin typeface="迷你简准圆" pitchFamily="65" charset="-122"/>
                <a:ea typeface="迷你简准圆" pitchFamily="65" charset="-122"/>
              </a:rPr>
              <a:t>Front-end development</a:t>
            </a:r>
            <a:endParaRPr lang="zh-CN" altLang="en-US" sz="2000" dirty="0">
              <a:solidFill>
                <a:schemeClr val="tx1">
                  <a:lumMod val="65000"/>
                  <a:lumOff val="35000"/>
                </a:schemeClr>
              </a:solidFill>
              <a:latin typeface="迷你简准圆" pitchFamily="65" charset="-122"/>
              <a:ea typeface="迷你简准圆" pitchFamily="65" charset="-122"/>
            </a:endParaRPr>
          </a:p>
        </p:txBody>
      </p:sp>
      <p:sp>
        <p:nvSpPr>
          <p:cNvPr id="5" name="矩形 4"/>
          <p:cNvSpPr/>
          <p:nvPr/>
        </p:nvSpPr>
        <p:spPr>
          <a:xfrm>
            <a:off x="6316981" y="2217967"/>
            <a:ext cx="4325619" cy="763094"/>
          </a:xfrm>
          <a:prstGeom prst="rect">
            <a:avLst/>
          </a:prstGeom>
        </p:spPr>
        <p:txBody>
          <a:bodyPr wrap="square">
            <a:spAutoFit/>
            <a:scene3d>
              <a:camera prst="orthographicFront"/>
              <a:lightRig rig="threePt" dir="t"/>
            </a:scene3d>
            <a:sp3d contourW="12700"/>
          </a:bodyPr>
          <a:lstStyle/>
          <a:p>
            <a:pPr>
              <a:lnSpc>
                <a:spcPct val="120000"/>
              </a:lnSpc>
            </a:pPr>
            <a:r>
              <a:rPr lang="en-US" altLang="zh-CN" sz="4000" b="1" dirty="0">
                <a:solidFill>
                  <a:schemeClr val="tx1">
                    <a:lumMod val="75000"/>
                    <a:lumOff val="25000"/>
                  </a:schemeClr>
                </a:solidFill>
                <a:ea typeface="+mj-ea"/>
              </a:rPr>
              <a:t>PART 03</a:t>
            </a:r>
            <a:endParaRPr lang="zh-CN" altLang="en-US" sz="4000" b="1" dirty="0">
              <a:solidFill>
                <a:schemeClr val="tx1">
                  <a:lumMod val="75000"/>
                  <a:lumOff val="25000"/>
                </a:schemeClr>
              </a:solidFill>
              <a:ea typeface="+mj-ea"/>
            </a:endParaRPr>
          </a:p>
        </p:txBody>
      </p:sp>
    </p:spTree>
    <p:extLst>
      <p:ext uri="{BB962C8B-B14F-4D97-AF65-F5344CB8AC3E}">
        <p14:creationId xmlns:p14="http://schemas.microsoft.com/office/powerpoint/2010/main" val="101524093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1+#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562226" y="2474913"/>
            <a:ext cx="3994672" cy="1314450"/>
          </a:xfrm>
          <a:prstGeom prst="rect">
            <a:avLst/>
          </a:prstGeom>
        </p:spPr>
      </p:pic>
      <p:pic>
        <p:nvPicPr>
          <p:cNvPr id="3" name="图片 2"/>
          <p:cNvPicPr>
            <a:picLocks noChangeAspect="1"/>
          </p:cNvPicPr>
          <p:nvPr/>
        </p:nvPicPr>
        <p:blipFill>
          <a:blip r:embed="rId3"/>
          <a:stretch>
            <a:fillRect/>
          </a:stretch>
        </p:blipFill>
        <p:spPr>
          <a:xfrm>
            <a:off x="6553326" y="2474913"/>
            <a:ext cx="3994672" cy="1314450"/>
          </a:xfrm>
          <a:prstGeom prst="rect">
            <a:avLst/>
          </a:prstGeom>
        </p:spPr>
      </p:pic>
      <p:grpSp>
        <p:nvGrpSpPr>
          <p:cNvPr id="4" name="组合 3"/>
          <p:cNvGrpSpPr/>
          <p:nvPr/>
        </p:nvGrpSpPr>
        <p:grpSpPr>
          <a:xfrm>
            <a:off x="4209142" y="254523"/>
            <a:ext cx="3773716" cy="891582"/>
            <a:chOff x="4209142" y="254523"/>
            <a:chExt cx="3773716" cy="891582"/>
          </a:xfrm>
        </p:grpSpPr>
        <p:pic>
          <p:nvPicPr>
            <p:cNvPr id="5" name="图片 4"/>
            <p:cNvPicPr>
              <a:picLocks noChangeAspect="1"/>
            </p:cNvPicPr>
            <p:nvPr/>
          </p:nvPicPr>
          <p:blipFill>
            <a:blip r:embed="rId4"/>
            <a:stretch>
              <a:fillRect/>
            </a:stretch>
          </p:blipFill>
          <p:spPr>
            <a:xfrm>
              <a:off x="4209142" y="254523"/>
              <a:ext cx="3773716" cy="891582"/>
            </a:xfrm>
            <a:prstGeom prst="rect">
              <a:avLst/>
            </a:prstGeom>
          </p:spPr>
        </p:pic>
        <p:sp>
          <p:nvSpPr>
            <p:cNvPr id="6" name="文本框 5"/>
            <p:cNvSpPr txBox="1"/>
            <p:nvPr/>
          </p:nvSpPr>
          <p:spPr>
            <a:xfrm>
              <a:off x="5310921" y="330723"/>
              <a:ext cx="1620958" cy="523220"/>
            </a:xfrm>
            <a:prstGeom prst="rect">
              <a:avLst/>
            </a:prstGeom>
            <a:noFill/>
          </p:spPr>
          <p:txBody>
            <a:bodyPr wrap="none" rtlCol="0">
              <a:spAutoFit/>
              <a:scene3d>
                <a:camera prst="orthographicFront"/>
                <a:lightRig rig="threePt" dir="t"/>
              </a:scene3d>
              <a:sp3d contourW="12700"/>
            </a:bodyPr>
            <a:lstStyle/>
            <a:p>
              <a:pPr algn="ctr"/>
              <a:r>
                <a:rPr lang="zh-CN" altLang="en-US" sz="2800" b="1" dirty="0">
                  <a:latin typeface="+mn-ea"/>
                </a:rPr>
                <a:t>前端开发</a:t>
              </a:r>
            </a:p>
          </p:txBody>
        </p:sp>
      </p:grpSp>
      <p:grpSp>
        <p:nvGrpSpPr>
          <p:cNvPr id="7" name="组合 6"/>
          <p:cNvGrpSpPr/>
          <p:nvPr/>
        </p:nvGrpSpPr>
        <p:grpSpPr>
          <a:xfrm>
            <a:off x="1452332" y="4231446"/>
            <a:ext cx="4214460" cy="1198625"/>
            <a:chOff x="7325360" y="2384859"/>
            <a:chExt cx="4214460" cy="1198625"/>
          </a:xfrm>
        </p:grpSpPr>
        <p:sp>
          <p:nvSpPr>
            <p:cNvPr id="8" name="矩形 7"/>
            <p:cNvSpPr/>
            <p:nvPr/>
          </p:nvSpPr>
          <p:spPr>
            <a:xfrm>
              <a:off x="7325360" y="2737483"/>
              <a:ext cx="4214460" cy="846001"/>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ea typeface="+mj-ea"/>
                </a:rPr>
                <a:t>使用</a:t>
              </a:r>
              <a:r>
                <a:rPr lang="en-US" altLang="zh-CN" sz="1400" dirty="0" err="1">
                  <a:latin typeface="+mj-ea"/>
                  <a:ea typeface="+mj-ea"/>
                </a:rPr>
                <a:t>myeclipse</a:t>
              </a:r>
              <a:r>
                <a:rPr lang="zh-CN" altLang="en-US" sz="1400" dirty="0">
                  <a:latin typeface="+mj-ea"/>
                  <a:ea typeface="+mj-ea"/>
                </a:rPr>
                <a:t>作为编译器</a:t>
              </a:r>
              <a:endParaRPr lang="en-US" altLang="zh-CN" sz="1400" dirty="0">
                <a:latin typeface="+mj-ea"/>
                <a:ea typeface="+mj-ea"/>
              </a:endParaRPr>
            </a:p>
            <a:p>
              <a:pPr algn="just">
                <a:lnSpc>
                  <a:spcPct val="120000"/>
                </a:lnSpc>
              </a:pPr>
              <a:r>
                <a:rPr lang="zh-CN" altLang="en-US" sz="1400" dirty="0">
                  <a:latin typeface="+mj-ea"/>
                  <a:ea typeface="+mj-ea"/>
                </a:rPr>
                <a:t>配置</a:t>
              </a:r>
              <a:r>
                <a:rPr lang="en-US" altLang="zh-CN" sz="1400" dirty="0">
                  <a:latin typeface="+mj-ea"/>
                  <a:ea typeface="+mj-ea"/>
                </a:rPr>
                <a:t>tomcat</a:t>
              </a:r>
            </a:p>
            <a:p>
              <a:pPr algn="just">
                <a:lnSpc>
                  <a:spcPct val="120000"/>
                </a:lnSpc>
              </a:pPr>
              <a:r>
                <a:rPr lang="zh-CN" altLang="en-US" sz="1400" dirty="0">
                  <a:latin typeface="+mj-ea"/>
                  <a:ea typeface="+mj-ea"/>
                </a:rPr>
                <a:t>编写前端</a:t>
              </a:r>
              <a:r>
                <a:rPr lang="en-US" altLang="zh-CN" sz="1400" dirty="0">
                  <a:latin typeface="+mj-ea"/>
                  <a:ea typeface="+mj-ea"/>
                </a:rPr>
                <a:t>j</a:t>
              </a:r>
              <a:r>
                <a:rPr lang="zh-CN" altLang="en-US" sz="1400" dirty="0">
                  <a:latin typeface="+mj-ea"/>
                  <a:ea typeface="+mj-ea"/>
                </a:rPr>
                <a:t>网页</a:t>
              </a:r>
              <a:r>
                <a:rPr lang="en-US" altLang="zh-CN" sz="1400" dirty="0" err="1">
                  <a:latin typeface="+mj-ea"/>
                  <a:ea typeface="+mj-ea"/>
                </a:rPr>
                <a:t>jsp</a:t>
              </a:r>
              <a:r>
                <a:rPr lang="zh-CN" altLang="en-US" sz="1400" dirty="0">
                  <a:latin typeface="+mj-ea"/>
                  <a:ea typeface="+mj-ea"/>
                </a:rPr>
                <a:t>文件</a:t>
              </a:r>
            </a:p>
          </p:txBody>
        </p:sp>
        <p:sp>
          <p:nvSpPr>
            <p:cNvPr id="9" name="矩形 8"/>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搭建环境</a:t>
              </a:r>
            </a:p>
          </p:txBody>
        </p:sp>
      </p:grpSp>
      <p:grpSp>
        <p:nvGrpSpPr>
          <p:cNvPr id="10" name="组合 9"/>
          <p:cNvGrpSpPr/>
          <p:nvPr/>
        </p:nvGrpSpPr>
        <p:grpSpPr>
          <a:xfrm>
            <a:off x="6553326" y="4231446"/>
            <a:ext cx="4214460" cy="1974222"/>
            <a:chOff x="7325360" y="2384859"/>
            <a:chExt cx="4214460" cy="1974222"/>
          </a:xfrm>
        </p:grpSpPr>
        <p:sp>
          <p:nvSpPr>
            <p:cNvPr id="11" name="矩形 10"/>
            <p:cNvSpPr/>
            <p:nvPr/>
          </p:nvSpPr>
          <p:spPr>
            <a:xfrm>
              <a:off x="7325360" y="2737483"/>
              <a:ext cx="4214460" cy="16215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mj-ea"/>
                </a:rPr>
                <a:t>注册界面</a:t>
              </a:r>
              <a:endParaRPr lang="en-US" altLang="zh-CN" sz="1400" dirty="0">
                <a:latin typeface="+mj-ea"/>
              </a:endParaRPr>
            </a:p>
            <a:p>
              <a:pPr algn="just">
                <a:lnSpc>
                  <a:spcPct val="120000"/>
                </a:lnSpc>
              </a:pPr>
              <a:r>
                <a:rPr lang="zh-CN" altLang="en-US" sz="1400" dirty="0">
                  <a:latin typeface="+mj-ea"/>
                </a:rPr>
                <a:t>登录界面</a:t>
              </a:r>
              <a:endParaRPr lang="en-US" altLang="zh-CN" sz="1400" dirty="0">
                <a:latin typeface="+mj-ea"/>
              </a:endParaRPr>
            </a:p>
            <a:p>
              <a:pPr algn="just">
                <a:lnSpc>
                  <a:spcPct val="120000"/>
                </a:lnSpc>
              </a:pPr>
              <a:r>
                <a:rPr lang="zh-CN" altLang="en-US" sz="1400" dirty="0">
                  <a:latin typeface="+mj-ea"/>
                </a:rPr>
                <a:t>地图选择界面</a:t>
              </a:r>
              <a:endParaRPr lang="en-US" altLang="zh-CN" sz="1400" dirty="0">
                <a:latin typeface="+mj-ea"/>
              </a:endParaRPr>
            </a:p>
            <a:p>
              <a:pPr algn="just">
                <a:lnSpc>
                  <a:spcPct val="120000"/>
                </a:lnSpc>
              </a:pPr>
              <a:r>
                <a:rPr lang="zh-CN" altLang="en-US" sz="1400" dirty="0">
                  <a:latin typeface="+mj-ea"/>
                </a:rPr>
                <a:t>数据展示界面</a:t>
              </a:r>
              <a:endParaRPr lang="en-US" altLang="zh-CN" sz="1400" dirty="0">
                <a:latin typeface="+mj-ea"/>
              </a:endParaRPr>
            </a:p>
            <a:p>
              <a:pPr algn="just">
                <a:lnSpc>
                  <a:spcPct val="120000"/>
                </a:lnSpc>
              </a:pPr>
              <a:r>
                <a:rPr lang="zh-CN" altLang="en-US" sz="1400" dirty="0">
                  <a:latin typeface="+mj-ea"/>
                </a:rPr>
                <a:t>用户管理界面</a:t>
              </a:r>
              <a:endParaRPr lang="en-US" altLang="zh-CN" sz="1400" dirty="0">
                <a:latin typeface="+mj-ea"/>
              </a:endParaRPr>
            </a:p>
            <a:p>
              <a:pPr algn="just">
                <a:lnSpc>
                  <a:spcPct val="120000"/>
                </a:lnSpc>
              </a:pPr>
              <a:r>
                <a:rPr lang="zh-CN" altLang="en-US" sz="1400" dirty="0">
                  <a:latin typeface="+mj-ea"/>
                </a:rPr>
                <a:t>用户数据修改界面</a:t>
              </a:r>
            </a:p>
          </p:txBody>
        </p:sp>
        <p:sp>
          <p:nvSpPr>
            <p:cNvPr id="12" name="矩形 11"/>
            <p:cNvSpPr/>
            <p:nvPr/>
          </p:nvSpPr>
          <p:spPr>
            <a:xfrm>
              <a:off x="7325360" y="2384859"/>
              <a:ext cx="2241974" cy="39658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mj-ea"/>
                  <a:ea typeface="+mj-ea"/>
                </a:rPr>
                <a:t>实现内容</a:t>
              </a:r>
            </a:p>
          </p:txBody>
        </p:sp>
      </p:grpSp>
    </p:spTree>
    <p:extLst>
      <p:ext uri="{BB962C8B-B14F-4D97-AF65-F5344CB8AC3E}">
        <p14:creationId xmlns:p14="http://schemas.microsoft.com/office/powerpoint/2010/main" val="291322484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randombar(horizontal)">
                                      <p:cBhvr>
                                        <p:cTn id="19" dur="500"/>
                                        <p:tgtEl>
                                          <p:spTgt spid="7"/>
                                        </p:tgtEl>
                                      </p:cBhvr>
                                    </p:animEffect>
                                  </p:childTnLst>
                                </p:cTn>
                              </p:par>
                            </p:childTnLst>
                          </p:cTn>
                        </p:par>
                        <p:par>
                          <p:cTn id="20" fill="hold">
                            <p:stCondLst>
                              <p:cond delay="2000"/>
                            </p:stCondLst>
                            <p:childTnLst>
                              <p:par>
                                <p:cTn id="21" presetID="42"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anim calcmode="lin" valueType="num">
                                      <p:cBhvr>
                                        <p:cTn id="24" dur="1000" fill="hold"/>
                                        <p:tgtEl>
                                          <p:spTgt spid="3"/>
                                        </p:tgtEl>
                                        <p:attrNameLst>
                                          <p:attrName>ppt_x</p:attrName>
                                        </p:attrNameLst>
                                      </p:cBhvr>
                                      <p:tavLst>
                                        <p:tav tm="0">
                                          <p:val>
                                            <p:strVal val="#ppt_x"/>
                                          </p:val>
                                        </p:tav>
                                        <p:tav tm="100000">
                                          <p:val>
                                            <p:strVal val="#ppt_x"/>
                                          </p:val>
                                        </p:tav>
                                      </p:tavLst>
                                    </p:anim>
                                    <p:anim calcmode="lin" valueType="num">
                                      <p:cBhvr>
                                        <p:cTn id="25" dur="1000" fill="hold"/>
                                        <p:tgtEl>
                                          <p:spTgt spid="3"/>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14" presetClass="entr" presetSubtype="1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randombar(horizontal)">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l="39067"/>
          <a:stretch>
            <a:fillRect/>
          </a:stretch>
        </p:blipFill>
        <p:spPr>
          <a:xfrm>
            <a:off x="0" y="2038350"/>
            <a:ext cx="5994399" cy="2578100"/>
          </a:xfrm>
          <a:prstGeom prst="rect">
            <a:avLst/>
          </a:prstGeom>
        </p:spPr>
      </p:pic>
      <p:sp>
        <p:nvSpPr>
          <p:cNvPr id="3" name="矩形 2"/>
          <p:cNvSpPr/>
          <p:nvPr/>
        </p:nvSpPr>
        <p:spPr>
          <a:xfrm>
            <a:off x="6316981" y="2925470"/>
            <a:ext cx="4325619" cy="646331"/>
          </a:xfrm>
          <a:prstGeom prst="rect">
            <a:avLst/>
          </a:prstGeom>
        </p:spPr>
        <p:txBody>
          <a:bodyPr wrap="square">
            <a:spAutoFit/>
            <a:scene3d>
              <a:camera prst="orthographicFront"/>
              <a:lightRig rig="threePt" dir="t"/>
            </a:scene3d>
            <a:sp3d contourW="12700"/>
          </a:bodyPr>
          <a:lstStyle/>
          <a:p>
            <a:r>
              <a:rPr lang="zh-CN" altLang="en-US" sz="3600" b="1" dirty="0">
                <a:latin typeface="+mj-ea"/>
              </a:rPr>
              <a:t>后端开发</a:t>
            </a:r>
          </a:p>
        </p:txBody>
      </p:sp>
      <p:sp>
        <p:nvSpPr>
          <p:cNvPr id="4" name="文本框 3"/>
          <p:cNvSpPr txBox="1"/>
          <p:nvPr/>
        </p:nvSpPr>
        <p:spPr>
          <a:xfrm>
            <a:off x="6316981" y="3666250"/>
            <a:ext cx="3589019" cy="400110"/>
          </a:xfrm>
          <a:prstGeom prst="rect">
            <a:avLst/>
          </a:prstGeom>
          <a:noFill/>
        </p:spPr>
        <p:txBody>
          <a:bodyPr wrap="square" rtlCol="0">
            <a:spAutoFit/>
            <a:scene3d>
              <a:camera prst="orthographicFront"/>
              <a:lightRig rig="threePt" dir="t"/>
            </a:scene3d>
            <a:sp3d contourW="12700"/>
          </a:bodyPr>
          <a:lstStyle/>
          <a:p>
            <a:pPr lvl="0">
              <a:defRPr/>
            </a:pPr>
            <a:r>
              <a:rPr lang="en-US" altLang="zh-CN" sz="2000" dirty="0">
                <a:solidFill>
                  <a:schemeClr val="tx1">
                    <a:lumMod val="65000"/>
                    <a:lumOff val="35000"/>
                  </a:schemeClr>
                </a:solidFill>
                <a:latin typeface="迷你简准圆" pitchFamily="65" charset="-122"/>
                <a:ea typeface="迷你简准圆" pitchFamily="65" charset="-122"/>
              </a:rPr>
              <a:t>Backend development</a:t>
            </a:r>
            <a:endParaRPr lang="zh-CN" altLang="en-US" sz="2000" dirty="0">
              <a:solidFill>
                <a:schemeClr val="tx1">
                  <a:lumMod val="65000"/>
                  <a:lumOff val="35000"/>
                </a:schemeClr>
              </a:solidFill>
              <a:latin typeface="迷你简准圆" pitchFamily="65" charset="-122"/>
              <a:ea typeface="迷你简准圆" pitchFamily="65" charset="-122"/>
            </a:endParaRPr>
          </a:p>
        </p:txBody>
      </p:sp>
      <p:sp>
        <p:nvSpPr>
          <p:cNvPr id="5" name="矩形 4"/>
          <p:cNvSpPr/>
          <p:nvPr/>
        </p:nvSpPr>
        <p:spPr>
          <a:xfrm>
            <a:off x="6316981" y="2217967"/>
            <a:ext cx="4325619" cy="763094"/>
          </a:xfrm>
          <a:prstGeom prst="rect">
            <a:avLst/>
          </a:prstGeom>
        </p:spPr>
        <p:txBody>
          <a:bodyPr wrap="square">
            <a:spAutoFit/>
            <a:scene3d>
              <a:camera prst="orthographicFront"/>
              <a:lightRig rig="threePt" dir="t"/>
            </a:scene3d>
            <a:sp3d contourW="12700"/>
          </a:bodyPr>
          <a:lstStyle/>
          <a:p>
            <a:pPr>
              <a:lnSpc>
                <a:spcPct val="120000"/>
              </a:lnSpc>
            </a:pPr>
            <a:r>
              <a:rPr lang="en-US" altLang="zh-CN" sz="4000" b="1" dirty="0">
                <a:solidFill>
                  <a:schemeClr val="tx1">
                    <a:lumMod val="75000"/>
                    <a:lumOff val="25000"/>
                  </a:schemeClr>
                </a:solidFill>
                <a:ea typeface="+mj-ea"/>
              </a:rPr>
              <a:t>PART 04</a:t>
            </a:r>
            <a:endParaRPr lang="zh-CN" altLang="en-US" sz="4000" b="1" dirty="0">
              <a:solidFill>
                <a:schemeClr val="tx1">
                  <a:lumMod val="75000"/>
                  <a:lumOff val="25000"/>
                </a:schemeClr>
              </a:solidFill>
              <a:ea typeface="+mj-ea"/>
            </a:endParaRPr>
          </a:p>
        </p:txBody>
      </p:sp>
    </p:spTree>
    <p:extLst>
      <p:ext uri="{BB962C8B-B14F-4D97-AF65-F5344CB8AC3E}">
        <p14:creationId xmlns:p14="http://schemas.microsoft.com/office/powerpoint/2010/main" val="412142920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1+#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theme/theme1.xml><?xml version="1.0" encoding="utf-8"?>
<a:theme xmlns:a="http://schemas.openxmlformats.org/drawingml/2006/main" name="包图主题2">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0</TotalTime>
  <Words>1085</Words>
  <Application>Microsoft Office PowerPoint</Application>
  <PresentationFormat>宽屏</PresentationFormat>
  <Paragraphs>164</Paragraphs>
  <Slides>27</Slides>
  <Notes>27</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27</vt:i4>
      </vt:variant>
    </vt:vector>
  </HeadingPairs>
  <TitlesOfParts>
    <vt:vector size="37" baseType="lpstr">
      <vt:lpstr>-apple-system</vt:lpstr>
      <vt:lpstr>等线</vt:lpstr>
      <vt:lpstr>迷你简准圆</vt:lpstr>
      <vt:lpstr>Microsoft YaHei</vt:lpstr>
      <vt:lpstr>Microsoft YaHei</vt:lpstr>
      <vt:lpstr>Arial</vt:lpstr>
      <vt:lpstr>Arial</vt:lpstr>
      <vt:lpstr>Calibri</vt:lpstr>
      <vt:lpstr>Verdana</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王</cp:lastModifiedBy>
  <cp:revision>40</cp:revision>
  <dcterms:created xsi:type="dcterms:W3CDTF">2017-07-14T07:30:00Z</dcterms:created>
  <dcterms:modified xsi:type="dcterms:W3CDTF">2020-07-12T16:38:20Z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2052-10.8.0.5391</vt:lpwstr>
  </property>
</Properties>
</file>

<file path=docProps/thumbnail.jpeg>
</file>